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6"/>
  </p:notesMasterIdLst>
  <p:sldIdLst>
    <p:sldId id="256" r:id="rId2"/>
    <p:sldId id="257" r:id="rId3"/>
    <p:sldId id="260" r:id="rId4"/>
    <p:sldId id="261" r:id="rId5"/>
    <p:sldId id="263" r:id="rId6"/>
    <p:sldId id="266"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9" r:id="rId21"/>
    <p:sldId id="280" r:id="rId22"/>
    <p:sldId id="282" r:id="rId23"/>
    <p:sldId id="281"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2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24"/>
    <p:restoredTop sz="84073"/>
  </p:normalViewPr>
  <p:slideViewPr>
    <p:cSldViewPr snapToGrid="0">
      <p:cViewPr varScale="1">
        <p:scale>
          <a:sx n="81" d="100"/>
          <a:sy n="81" d="100"/>
        </p:scale>
        <p:origin x="200" y="1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1718A-AD5F-6449-9909-08992E1F8899}" type="datetimeFigureOut">
              <a:rPr lang="en-US" smtClean="0"/>
              <a:t>9/9/22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B40FD-C292-7F46-A4D0-A21B50AEC369}" type="slidenum">
              <a:rPr lang="en-US" smtClean="0"/>
              <a:t>‹#›</a:t>
            </a:fld>
            <a:endParaRPr lang="en-US"/>
          </a:p>
        </p:txBody>
      </p:sp>
    </p:spTree>
    <p:extLst>
      <p:ext uri="{BB962C8B-B14F-4D97-AF65-F5344CB8AC3E}">
        <p14:creationId xmlns:p14="http://schemas.microsoft.com/office/powerpoint/2010/main" val="330764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2B40FD-C292-7F46-A4D0-A21B50AEC369}" type="slidenum">
              <a:rPr lang="en-US" smtClean="0"/>
              <a:t>1</a:t>
            </a:fld>
            <a:endParaRPr lang="en-US"/>
          </a:p>
        </p:txBody>
      </p:sp>
    </p:spTree>
    <p:extLst>
      <p:ext uri="{BB962C8B-B14F-4D97-AF65-F5344CB8AC3E}">
        <p14:creationId xmlns:p14="http://schemas.microsoft.com/office/powerpoint/2010/main" val="368238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final stage of the logical model, the redundant relationships were decomposed and removed leaving only normalized relation between the primary keys and foreign keys of each table</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2B40FD-C292-7F46-A4D0-A21B50AEC369}" type="slidenum">
              <a:rPr lang="en-US" smtClean="0"/>
              <a:t>7</a:t>
            </a:fld>
            <a:endParaRPr lang="en-US"/>
          </a:p>
        </p:txBody>
      </p:sp>
    </p:spTree>
    <p:extLst>
      <p:ext uri="{BB962C8B-B14F-4D97-AF65-F5344CB8AC3E}">
        <p14:creationId xmlns:p14="http://schemas.microsoft.com/office/powerpoint/2010/main" val="1598355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phase of this project consisted of converting the final logical model into a physical database using SQL in SQL Server Management studio. As a test of efficacy, the database needed to be capable of answering specific data business questions. An acknowledgement, for ethical reasons, mock data was used to protect the personally identifiable information of Capital Customer Clothier clients such as home address, credit card information, phone number, etc. </a:t>
            </a:r>
          </a:p>
          <a:p>
            <a:endParaRPr lang="en-US" dirty="0"/>
          </a:p>
        </p:txBody>
      </p:sp>
      <p:sp>
        <p:nvSpPr>
          <p:cNvPr id="4" name="Slide Number Placeholder 3"/>
          <p:cNvSpPr>
            <a:spLocks noGrp="1"/>
          </p:cNvSpPr>
          <p:nvPr>
            <p:ph type="sldNum" sz="quarter" idx="5"/>
          </p:nvPr>
        </p:nvSpPr>
        <p:spPr/>
        <p:txBody>
          <a:bodyPr/>
          <a:lstStyle/>
          <a:p>
            <a:fld id="{662B40FD-C292-7F46-A4D0-A21B50AEC369}" type="slidenum">
              <a:rPr lang="en-US" smtClean="0"/>
              <a:t>8</a:t>
            </a:fld>
            <a:endParaRPr lang="en-US"/>
          </a:p>
        </p:txBody>
      </p:sp>
    </p:spTree>
    <p:extLst>
      <p:ext uri="{BB962C8B-B14F-4D97-AF65-F5344CB8AC3E}">
        <p14:creationId xmlns:p14="http://schemas.microsoft.com/office/powerpoint/2010/main" val="64695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selected data sets from Kaggle, LA Crime Data and NYC Crime Data, provide longitudinal examinations of crime trends over a decade. A greater perspective can be gleaned regarding the types of crimes committed, the amount of crime committed, and what time periods crime was most prevalent between two major cities on opposite coasts. The intention, a comparative analysis demonstrating either a parallel or inverse relationship with crime patters. These two cities are amongst the largest and most densely populated urban areas in America which make them more prone to visible shifts in crime and the ideal candidates for examination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cleaning was executed by importing the individual CSV files into the notebook. The first data set, LA Crime Data, had 2,118,203 rows and 28 columns.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data set, NYC Crime Stats, underwent a similar revision. Initially, the data set began with 3,881,989 rows and 19 columns</a:t>
            </a:r>
            <a:r>
              <a:rPr lang="en-US" dirty="0">
                <a:effectLst/>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Since a decade is the time horizon being examined, all data prior to the year 2009 was removed. The final data frame for analysis consisted of 2,637,776 rows and 3 columns excluding the index.</a:t>
            </a:r>
          </a:p>
          <a:p>
            <a:endParaRPr lang="en-US" dirty="0"/>
          </a:p>
        </p:txBody>
      </p:sp>
      <p:sp>
        <p:nvSpPr>
          <p:cNvPr id="4" name="Slide Number Placeholder 3"/>
          <p:cNvSpPr>
            <a:spLocks noGrp="1"/>
          </p:cNvSpPr>
          <p:nvPr>
            <p:ph type="sldNum" sz="quarter" idx="5"/>
          </p:nvPr>
        </p:nvSpPr>
        <p:spPr/>
        <p:txBody>
          <a:bodyPr/>
          <a:lstStyle/>
          <a:p>
            <a:fld id="{662B40FD-C292-7F46-A4D0-A21B50AEC369}" type="slidenum">
              <a:rPr lang="en-US" smtClean="0"/>
              <a:t>10</a:t>
            </a:fld>
            <a:endParaRPr lang="en-US"/>
          </a:p>
        </p:txBody>
      </p:sp>
    </p:spTree>
    <p:extLst>
      <p:ext uri="{BB962C8B-B14F-4D97-AF65-F5344CB8AC3E}">
        <p14:creationId xmlns:p14="http://schemas.microsoft.com/office/powerpoint/2010/main" val="3694753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9/9/22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28844951-7827-47D4-8276-7DDE1FA7D85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56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893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22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5578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483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0F276-1833-4A75-9C1D-A56E2295A68D}"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8706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9/9/22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545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0F276-1833-4A75-9C1D-A56E2295A68D}" type="datetimeFigureOut">
              <a:rPr lang="en-US" smtClean="0"/>
              <a:t>9/9/22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844951-7827-47D4-8276-7DDE1FA7D85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0379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0F276-1833-4A75-9C1D-A56E2295A68D}" type="datetimeFigureOut">
              <a:rPr lang="en-US" smtClean="0"/>
              <a:t>9/9/22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2276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955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A70F276-1833-4A75-9C1D-A56E2295A68D}" type="datetimeFigureOut">
              <a:rPr lang="en-US" smtClean="0"/>
              <a:t>9/9/22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135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A70F276-1833-4A75-9C1D-A56E2295A68D}" type="datetimeFigureOut">
              <a:rPr lang="en-US" smtClean="0"/>
              <a:pPr/>
              <a:t>9/9/22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8844951-7827-47D4-8276-7DDE1FA7D85A}"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3306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Makonnor1/MSDS-Portfolio/blob/main/CapitalCustomClothiers_Database_Project.pdf" TargetMode="Externa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26BC4C07-F187-7C5A-E3CC-647E4F945C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1"/>
            <a:ext cx="12191980" cy="6857989"/>
          </a:xfrm>
          <a:prstGeom prst="rect">
            <a:avLst/>
          </a:prstGeom>
        </p:spPr>
      </p:pic>
      <p:sp>
        <p:nvSpPr>
          <p:cNvPr id="2" name="Title 1">
            <a:extLst>
              <a:ext uri="{FF2B5EF4-FFF2-40B4-BE49-F238E27FC236}">
                <a16:creationId xmlns:a16="http://schemas.microsoft.com/office/drawing/2014/main" id="{FBDE7913-8457-E914-15D9-EE05A602DE72}"/>
              </a:ext>
            </a:extLst>
          </p:cNvPr>
          <p:cNvSpPr>
            <a:spLocks noGrp="1"/>
          </p:cNvSpPr>
          <p:nvPr>
            <p:ph type="ctrTitle"/>
          </p:nvPr>
        </p:nvSpPr>
        <p:spPr>
          <a:xfrm>
            <a:off x="1704797" y="1445741"/>
            <a:ext cx="9153128" cy="2231524"/>
          </a:xfrm>
        </p:spPr>
        <p:txBody>
          <a:bodyPr>
            <a:normAutofit/>
          </a:bodyPr>
          <a:lstStyle/>
          <a:p>
            <a:pPr algn="ctr"/>
            <a:r>
              <a:rPr lang="en-US" sz="4800" dirty="0">
                <a:solidFill>
                  <a:srgbClr val="FFFFFF"/>
                </a:solidFill>
              </a:rPr>
              <a:t>Master of Applied Data Science: Portfolio Milestone</a:t>
            </a:r>
          </a:p>
        </p:txBody>
      </p:sp>
      <p:sp>
        <p:nvSpPr>
          <p:cNvPr id="3" name="Subtitle 2">
            <a:extLst>
              <a:ext uri="{FF2B5EF4-FFF2-40B4-BE49-F238E27FC236}">
                <a16:creationId xmlns:a16="http://schemas.microsoft.com/office/drawing/2014/main" id="{4EC58810-A300-E620-E9AE-797A8C9E2814}"/>
              </a:ext>
            </a:extLst>
          </p:cNvPr>
          <p:cNvSpPr>
            <a:spLocks noGrp="1"/>
          </p:cNvSpPr>
          <p:nvPr>
            <p:ph type="subTitle" idx="1"/>
          </p:nvPr>
        </p:nvSpPr>
        <p:spPr>
          <a:xfrm>
            <a:off x="7623990" y="5362610"/>
            <a:ext cx="4567990" cy="1495379"/>
          </a:xfrm>
        </p:spPr>
        <p:txBody>
          <a:bodyPr>
            <a:normAutofit/>
          </a:bodyPr>
          <a:lstStyle/>
          <a:p>
            <a:pPr algn="r">
              <a:lnSpc>
                <a:spcPct val="100000"/>
              </a:lnSpc>
            </a:pPr>
            <a:r>
              <a:rPr lang="en-US" sz="1200" dirty="0">
                <a:solidFill>
                  <a:srgbClr val="FFFFFF"/>
                </a:solidFill>
              </a:rPr>
              <a:t>Marley Akonnor</a:t>
            </a:r>
          </a:p>
          <a:p>
            <a:pPr algn="r">
              <a:lnSpc>
                <a:spcPct val="100000"/>
              </a:lnSpc>
            </a:pPr>
            <a:r>
              <a:rPr lang="en-US" sz="1200" dirty="0">
                <a:solidFill>
                  <a:srgbClr val="FFFFFF"/>
                </a:solidFill>
              </a:rPr>
              <a:t>SU ID: 662128458</a:t>
            </a:r>
          </a:p>
          <a:p>
            <a:pPr algn="r">
              <a:lnSpc>
                <a:spcPct val="100000"/>
              </a:lnSpc>
            </a:pPr>
            <a:r>
              <a:rPr lang="en-US" sz="1200" dirty="0">
                <a:solidFill>
                  <a:srgbClr val="FFFFFF"/>
                </a:solidFill>
              </a:rPr>
              <a:t>Summer 2022</a:t>
            </a:r>
          </a:p>
        </p:txBody>
      </p:sp>
      <p:pic>
        <p:nvPicPr>
          <p:cNvPr id="5" name="Picture 4">
            <a:extLst>
              <a:ext uri="{FF2B5EF4-FFF2-40B4-BE49-F238E27FC236}">
                <a16:creationId xmlns:a16="http://schemas.microsoft.com/office/drawing/2014/main" id="{5B29A751-9B16-87C1-0EB1-6754F0C43755}"/>
              </a:ext>
            </a:extLst>
          </p:cNvPr>
          <p:cNvPicPr>
            <a:picLocks noChangeAspect="1"/>
          </p:cNvPicPr>
          <p:nvPr/>
        </p:nvPicPr>
        <p:blipFill>
          <a:blip r:embed="rId6"/>
          <a:stretch>
            <a:fillRect/>
          </a:stretch>
        </p:blipFill>
        <p:spPr>
          <a:xfrm>
            <a:off x="-24" y="-2"/>
            <a:ext cx="1835687" cy="1445743"/>
          </a:xfrm>
          <a:prstGeom prst="rect">
            <a:avLst/>
          </a:prstGeom>
          <a:effectLst>
            <a:outerShdw blurRad="63500" sx="102000" sy="102000" algn="ctr" rotWithShape="0">
              <a:prstClr val="black">
                <a:alpha val="40000"/>
              </a:prstClr>
            </a:outerShdw>
            <a:softEdge rad="31750"/>
          </a:effectLst>
        </p:spPr>
      </p:pic>
    </p:spTree>
    <p:extLst>
      <p:ext uri="{BB962C8B-B14F-4D97-AF65-F5344CB8AC3E}">
        <p14:creationId xmlns:p14="http://schemas.microsoft.com/office/powerpoint/2010/main" val="127061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C5C84C-C05B-8D5B-D252-E4F260A273FF}"/>
              </a:ext>
            </a:extLst>
          </p:cNvPr>
          <p:cNvPicPr>
            <a:picLocks noChangeAspect="1"/>
          </p:cNvPicPr>
          <p:nvPr/>
        </p:nvPicPr>
        <p:blipFill rotWithShape="1">
          <a:blip r:embed="rId3">
            <a:duotone>
              <a:schemeClr val="bg2">
                <a:shade val="45000"/>
                <a:satMod val="135000"/>
              </a:schemeClr>
              <a:prstClr val="white"/>
            </a:duotone>
            <a:alphaModFix amt="50000"/>
          </a:blip>
          <a:srcRect l="2"/>
          <a:stretch/>
        </p:blipFill>
        <p:spPr>
          <a:xfrm>
            <a:off x="305" y="10"/>
            <a:ext cx="12191695" cy="6857990"/>
          </a:xfrm>
          <a:prstGeom prst="rect">
            <a:avLst/>
          </a:prstGeom>
        </p:spPr>
      </p:pic>
      <p:cxnSp>
        <p:nvCxnSpPr>
          <p:cNvPr id="11"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E07AC82-5C85-0175-6125-126AE96EB668}"/>
              </a:ext>
            </a:extLst>
          </p:cNvPr>
          <p:cNvSpPr>
            <a:spLocks noGrp="1"/>
          </p:cNvSpPr>
          <p:nvPr>
            <p:ph type="title"/>
          </p:nvPr>
        </p:nvSpPr>
        <p:spPr>
          <a:xfrm>
            <a:off x="1451579" y="804519"/>
            <a:ext cx="9603275" cy="1049235"/>
          </a:xfrm>
        </p:spPr>
        <p:txBody>
          <a:bodyPr>
            <a:normAutofit/>
          </a:bodyPr>
          <a:lstStyle/>
          <a:p>
            <a:r>
              <a:rPr lang="en-US" dirty="0"/>
              <a:t>Data Collection:</a:t>
            </a:r>
          </a:p>
        </p:txBody>
      </p:sp>
      <p:sp>
        <p:nvSpPr>
          <p:cNvPr id="13"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ECCC7F-D6BA-1F05-D72B-FC33F4A798B1}"/>
              </a:ext>
            </a:extLst>
          </p:cNvPr>
          <p:cNvSpPr>
            <a:spLocks noGrp="1"/>
          </p:cNvSpPr>
          <p:nvPr>
            <p:ph idx="1"/>
          </p:nvPr>
        </p:nvSpPr>
        <p:spPr>
          <a:xfrm>
            <a:off x="1451579" y="2015732"/>
            <a:ext cx="9603275" cy="3450613"/>
          </a:xfrm>
        </p:spPr>
        <p:txBody>
          <a:bodyPr>
            <a:normAutofit/>
          </a:bodyPr>
          <a:lstStyle/>
          <a:p>
            <a:pPr marL="0" indent="0">
              <a:buNone/>
            </a:pPr>
            <a:r>
              <a:rPr lang="en-US" dirty="0"/>
              <a:t>Data Sources:</a:t>
            </a:r>
          </a:p>
          <a:p>
            <a:r>
              <a:rPr lang="en-US" dirty="0"/>
              <a:t>Kaggle</a:t>
            </a:r>
          </a:p>
          <a:p>
            <a:pPr lvl="1"/>
            <a:r>
              <a:rPr lang="en-US" sz="2000" dirty="0"/>
              <a:t>LA Crime Data and NYC Crime Data </a:t>
            </a:r>
          </a:p>
          <a:p>
            <a:r>
              <a:rPr lang="en-US" dirty="0"/>
              <a:t>Twitter API</a:t>
            </a:r>
          </a:p>
        </p:txBody>
      </p:sp>
      <p:pic>
        <p:nvPicPr>
          <p:cNvPr id="1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3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EB52FE1-9DE1-57ED-A15D-BE3E1E04B496}"/>
              </a:ext>
            </a:extLst>
          </p:cNvPr>
          <p:cNvSpPr>
            <a:spLocks noGrp="1"/>
          </p:cNvSpPr>
          <p:nvPr>
            <p:ph type="title"/>
          </p:nvPr>
        </p:nvSpPr>
        <p:spPr>
          <a:xfrm>
            <a:off x="812205" y="804519"/>
            <a:ext cx="3241820" cy="4431360"/>
          </a:xfrm>
        </p:spPr>
        <p:txBody>
          <a:bodyPr anchor="ctr">
            <a:normAutofit/>
          </a:bodyPr>
          <a:lstStyle/>
          <a:p>
            <a:r>
              <a:rPr lang="en-US" dirty="0"/>
              <a:t>Research Questions: </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B2F17D-7650-A761-E5AA-74E1869C15B8}"/>
              </a:ext>
            </a:extLst>
          </p:cNvPr>
          <p:cNvSpPr>
            <a:spLocks noGrp="1"/>
          </p:cNvSpPr>
          <p:nvPr>
            <p:ph idx="1"/>
          </p:nvPr>
        </p:nvSpPr>
        <p:spPr>
          <a:xfrm>
            <a:off x="4637863" y="804520"/>
            <a:ext cx="6102559" cy="4431359"/>
          </a:xfrm>
        </p:spPr>
        <p:txBody>
          <a:bodyPr anchor="ctr">
            <a:normAutofit/>
          </a:bodyPr>
          <a:lstStyle/>
          <a:p>
            <a:pPr fontAlgn="base"/>
            <a:r>
              <a:rPr lang="en-US" b="1" dirty="0"/>
              <a:t>Question 1:</a:t>
            </a:r>
            <a:r>
              <a:rPr lang="en-US" dirty="0"/>
              <a:t> When was crime most prevalent in both cities?</a:t>
            </a:r>
          </a:p>
          <a:p>
            <a:pPr fontAlgn="base"/>
            <a:r>
              <a:rPr lang="en-US" b="1" dirty="0"/>
              <a:t>Question 2:</a:t>
            </a:r>
            <a:r>
              <a:rPr lang="en-US" dirty="0"/>
              <a:t> What were the top 10 most common crimes across both cities?</a:t>
            </a:r>
          </a:p>
          <a:p>
            <a:pPr fontAlgn="base"/>
            <a:r>
              <a:rPr lang="en-US" b="1" dirty="0"/>
              <a:t>Question 3:</a:t>
            </a:r>
            <a:r>
              <a:rPr lang="en-US" dirty="0"/>
              <a:t> When did crime in LA peak?</a:t>
            </a:r>
          </a:p>
          <a:p>
            <a:pPr fontAlgn="base"/>
            <a:r>
              <a:rPr lang="en-US" b="1" dirty="0"/>
              <a:t>Question 4:</a:t>
            </a:r>
            <a:r>
              <a:rPr lang="en-US" dirty="0"/>
              <a:t> What was the most common crime in LA in 2014?</a:t>
            </a:r>
          </a:p>
          <a:p>
            <a:r>
              <a:rPr lang="en-US" b="1" dirty="0"/>
              <a:t>Question 5:</a:t>
            </a:r>
            <a:r>
              <a:rPr lang="en-US" dirty="0"/>
              <a:t> Crime, specifically burglary, was at its highest in 2017. What was the conversation on Twitter like during 2017 in LA regarding burglary?  </a:t>
            </a: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20320447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4" name="Rectangle 24">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26">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72B26D6-22D3-3A5B-F5FD-926E2ABF0158}"/>
              </a:ext>
            </a:extLst>
          </p:cNvPr>
          <p:cNvSpPr>
            <a:spLocks noGrp="1"/>
          </p:cNvSpPr>
          <p:nvPr>
            <p:ph type="title"/>
          </p:nvPr>
        </p:nvSpPr>
        <p:spPr>
          <a:xfrm>
            <a:off x="1451580" y="804520"/>
            <a:ext cx="4176511" cy="1049235"/>
          </a:xfrm>
        </p:spPr>
        <p:txBody>
          <a:bodyPr>
            <a:normAutofit/>
          </a:bodyPr>
          <a:lstStyle/>
          <a:p>
            <a:r>
              <a:rPr lang="en-US" sz="1800" b="1"/>
              <a:t>Question 1: </a:t>
            </a:r>
            <a:r>
              <a:rPr lang="en-US" sz="1800"/>
              <a:t>When was crime most prevalent in both cities?</a:t>
            </a:r>
            <a:br>
              <a:rPr lang="en-US" sz="1800"/>
            </a:br>
            <a:endParaRPr lang="en-US" sz="1800"/>
          </a:p>
        </p:txBody>
      </p:sp>
      <p:sp>
        <p:nvSpPr>
          <p:cNvPr id="36" name="Rectangle 28">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A76B26ED-E8FE-3554-671B-E493F216D3E3}"/>
              </a:ext>
            </a:extLst>
          </p:cNvPr>
          <p:cNvSpPr>
            <a:spLocks noGrp="1"/>
          </p:cNvSpPr>
          <p:nvPr>
            <p:ph idx="1"/>
          </p:nvPr>
        </p:nvSpPr>
        <p:spPr>
          <a:xfrm>
            <a:off x="1451581" y="2015732"/>
            <a:ext cx="4172212" cy="3450613"/>
          </a:xfrm>
        </p:spPr>
        <p:txBody>
          <a:bodyPr>
            <a:normAutofit/>
          </a:bodyPr>
          <a:lstStyle/>
          <a:p>
            <a:r>
              <a:rPr lang="en-US"/>
              <a:t>Crime was most prevalent in 2010 for both cities</a:t>
            </a:r>
          </a:p>
          <a:p>
            <a:r>
              <a:rPr lang="en-US"/>
              <a:t>The largest count of crimes committed were classified as “Dangerous Drugs” at 507,493. </a:t>
            </a:r>
          </a:p>
          <a:p>
            <a:r>
              <a:rPr lang="en-US"/>
              <a:t>This makes sense intuitively as the US has undergone various magnitudes of opioid epidemics </a:t>
            </a:r>
          </a:p>
          <a:p>
            <a:endParaRPr lang="en-US" dirty="0"/>
          </a:p>
        </p:txBody>
      </p:sp>
      <p:pic>
        <p:nvPicPr>
          <p:cNvPr id="4" name="Content Placeholder 3" descr="Chart, line chart&#10;&#10;Description automatically generated">
            <a:extLst>
              <a:ext uri="{FF2B5EF4-FFF2-40B4-BE49-F238E27FC236}">
                <a16:creationId xmlns:a16="http://schemas.microsoft.com/office/drawing/2014/main" id="{6F72AF5D-D2E6-1582-2E39-FC627B26672D}"/>
              </a:ext>
            </a:extLst>
          </p:cNvPr>
          <p:cNvPicPr>
            <a:picLocks noChangeAspect="1"/>
          </p:cNvPicPr>
          <p:nvPr/>
        </p:nvPicPr>
        <p:blipFill>
          <a:blip r:embed="rId2"/>
          <a:stretch>
            <a:fillRect/>
          </a:stretch>
        </p:blipFill>
        <p:spPr>
          <a:xfrm>
            <a:off x="6094411" y="1486680"/>
            <a:ext cx="4960442" cy="3298568"/>
          </a:xfrm>
          <a:prstGeom prst="rect">
            <a:avLst/>
          </a:prstGeom>
        </p:spPr>
      </p:pic>
      <p:pic>
        <p:nvPicPr>
          <p:cNvPr id="37" name="Picture 30">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50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2" name="Rectangle 26">
            <a:extLst>
              <a:ext uri="{FF2B5EF4-FFF2-40B4-BE49-F238E27FC236}">
                <a16:creationId xmlns:a16="http://schemas.microsoft.com/office/drawing/2014/main" id="{EA042132-EF3E-4DCA-8B23-D054AFC9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8">
            <a:extLst>
              <a:ext uri="{FF2B5EF4-FFF2-40B4-BE49-F238E27FC236}">
                <a16:creationId xmlns:a16="http://schemas.microsoft.com/office/drawing/2014/main" id="{C6561942-7576-4906-820D-5DBB2DEE7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CD48215-6B44-0B01-CC03-626AB3683331}"/>
              </a:ext>
            </a:extLst>
          </p:cNvPr>
          <p:cNvSpPr>
            <a:spLocks noGrp="1"/>
          </p:cNvSpPr>
          <p:nvPr>
            <p:ph type="title"/>
          </p:nvPr>
        </p:nvSpPr>
        <p:spPr>
          <a:xfrm>
            <a:off x="1451579" y="804519"/>
            <a:ext cx="5550357" cy="1049235"/>
          </a:xfrm>
        </p:spPr>
        <p:txBody>
          <a:bodyPr>
            <a:normAutofit/>
          </a:bodyPr>
          <a:lstStyle/>
          <a:p>
            <a:r>
              <a:rPr lang="en-US" sz="2000" b="1"/>
              <a:t>Question 2:</a:t>
            </a:r>
            <a:r>
              <a:rPr lang="en-US" sz="2000"/>
              <a:t> What were the top 10 most common crimes across both cities?</a:t>
            </a:r>
            <a:br>
              <a:rPr lang="en-US" sz="2000"/>
            </a:br>
            <a:endParaRPr lang="en-US" sz="2000"/>
          </a:p>
        </p:txBody>
      </p:sp>
      <p:sp>
        <p:nvSpPr>
          <p:cNvPr id="44" name="Rectangle 30">
            <a:extLst>
              <a:ext uri="{FF2B5EF4-FFF2-40B4-BE49-F238E27FC236}">
                <a16:creationId xmlns:a16="http://schemas.microsoft.com/office/drawing/2014/main" id="{76E2642F-6025-4B22-A283-9B60F4765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5" name="Content Placeholder 23">
            <a:extLst>
              <a:ext uri="{FF2B5EF4-FFF2-40B4-BE49-F238E27FC236}">
                <a16:creationId xmlns:a16="http://schemas.microsoft.com/office/drawing/2014/main" id="{FBF733DF-0A3F-122A-90E3-B51219C08D41}"/>
              </a:ext>
            </a:extLst>
          </p:cNvPr>
          <p:cNvSpPr>
            <a:spLocks noGrp="1"/>
          </p:cNvSpPr>
          <p:nvPr>
            <p:ph idx="1"/>
          </p:nvPr>
        </p:nvSpPr>
        <p:spPr>
          <a:xfrm>
            <a:off x="1451579" y="2015732"/>
            <a:ext cx="5550357" cy="3450613"/>
          </a:xfrm>
        </p:spPr>
        <p:txBody>
          <a:bodyPr>
            <a:normAutofit/>
          </a:bodyPr>
          <a:lstStyle/>
          <a:p>
            <a:r>
              <a:rPr lang="en-US" dirty="0"/>
              <a:t>When the data was separated, it revealed that the initial line plot was heavily influenced by NYC’s crime trends. </a:t>
            </a:r>
          </a:p>
          <a:p>
            <a:r>
              <a:rPr lang="en-US" dirty="0"/>
              <a:t>LA in that decade had considerably less crime until around 2017 when the overall crime volume in LA exceeded that of NYC handedly </a:t>
            </a:r>
          </a:p>
        </p:txBody>
      </p:sp>
      <p:grpSp>
        <p:nvGrpSpPr>
          <p:cNvPr id="46" name="Group 32">
            <a:extLst>
              <a:ext uri="{FF2B5EF4-FFF2-40B4-BE49-F238E27FC236}">
                <a16:creationId xmlns:a16="http://schemas.microsoft.com/office/drawing/2014/main" id="{447C2785-96A0-48E9-A4E1-3E0DD3C4B6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47" name="Rectangle 33">
              <a:extLst>
                <a:ext uri="{FF2B5EF4-FFF2-40B4-BE49-F238E27FC236}">
                  <a16:creationId xmlns:a16="http://schemas.microsoft.com/office/drawing/2014/main" id="{4719DBFA-503D-4176-91F9-F5264971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34">
              <a:extLst>
                <a:ext uri="{FF2B5EF4-FFF2-40B4-BE49-F238E27FC236}">
                  <a16:creationId xmlns:a16="http://schemas.microsoft.com/office/drawing/2014/main" id="{563365FB-D39D-4CCB-B9D7-70896EA52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Rectangle 36">
            <a:extLst>
              <a:ext uri="{FF2B5EF4-FFF2-40B4-BE49-F238E27FC236}">
                <a16:creationId xmlns:a16="http://schemas.microsoft.com/office/drawing/2014/main" id="{2D87176B-036A-46E9-88B6-B602D3C1C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3869"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line chart&#10;&#10;Description automatically generated">
            <a:extLst>
              <a:ext uri="{FF2B5EF4-FFF2-40B4-BE49-F238E27FC236}">
                <a16:creationId xmlns:a16="http://schemas.microsoft.com/office/drawing/2014/main" id="{DD3A3A5D-5414-BD13-7B42-2E2FFFCD9DE1}"/>
              </a:ext>
            </a:extLst>
          </p:cNvPr>
          <p:cNvPicPr>
            <a:picLocks noChangeAspect="1"/>
          </p:cNvPicPr>
          <p:nvPr/>
        </p:nvPicPr>
        <p:blipFill>
          <a:blip r:embed="rId2"/>
          <a:stretch>
            <a:fillRect/>
          </a:stretch>
        </p:blipFill>
        <p:spPr>
          <a:xfrm>
            <a:off x="8116373" y="1167019"/>
            <a:ext cx="2799103" cy="1749439"/>
          </a:xfrm>
          <a:prstGeom prst="rect">
            <a:avLst/>
          </a:prstGeom>
        </p:spPr>
      </p:pic>
      <p:pic>
        <p:nvPicPr>
          <p:cNvPr id="8" name="Content Placeholder 7" descr="Text&#10;&#10;Description automatically generated">
            <a:extLst>
              <a:ext uri="{FF2B5EF4-FFF2-40B4-BE49-F238E27FC236}">
                <a16:creationId xmlns:a16="http://schemas.microsoft.com/office/drawing/2014/main" id="{EE1DC845-35E3-B424-010E-D3513B00BC13}"/>
              </a:ext>
            </a:extLst>
          </p:cNvPr>
          <p:cNvPicPr>
            <a:picLocks noChangeAspect="1"/>
          </p:cNvPicPr>
          <p:nvPr/>
        </p:nvPicPr>
        <p:blipFill>
          <a:blip r:embed="rId3"/>
          <a:stretch>
            <a:fillRect/>
          </a:stretch>
        </p:blipFill>
        <p:spPr>
          <a:xfrm>
            <a:off x="8116373" y="3244146"/>
            <a:ext cx="2799103" cy="1625949"/>
          </a:xfrm>
          <a:prstGeom prst="rect">
            <a:avLst/>
          </a:prstGeom>
        </p:spPr>
      </p:pic>
      <p:pic>
        <p:nvPicPr>
          <p:cNvPr id="50" name="Picture 38">
            <a:extLst>
              <a:ext uri="{FF2B5EF4-FFF2-40B4-BE49-F238E27FC236}">
                <a16:creationId xmlns:a16="http://schemas.microsoft.com/office/drawing/2014/main" id="{AC34D715-F6AF-42BD-B021-F46BF6B549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EA5196A3-0319-4C04-B5B6-D1359F52F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986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8" name="Rectangle 11">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13">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E8D470A-4079-AE3C-0E7F-9C508B7526FB}"/>
              </a:ext>
            </a:extLst>
          </p:cNvPr>
          <p:cNvSpPr>
            <a:spLocks noGrp="1"/>
          </p:cNvSpPr>
          <p:nvPr>
            <p:ph type="title"/>
          </p:nvPr>
        </p:nvSpPr>
        <p:spPr>
          <a:xfrm>
            <a:off x="5196457" y="804519"/>
            <a:ext cx="5550357" cy="1049235"/>
          </a:xfrm>
        </p:spPr>
        <p:txBody>
          <a:bodyPr>
            <a:normAutofit/>
          </a:bodyPr>
          <a:lstStyle/>
          <a:p>
            <a:r>
              <a:rPr lang="en-US" sz="2200" b="1"/>
              <a:t>Question 3:</a:t>
            </a:r>
            <a:r>
              <a:rPr lang="en-US" sz="2200"/>
              <a:t> When did crime in LA peak?</a:t>
            </a:r>
            <a:br>
              <a:rPr lang="en-US" sz="2200"/>
            </a:br>
            <a:endParaRPr lang="en-US" sz="2200"/>
          </a:p>
        </p:txBody>
      </p:sp>
      <p:sp>
        <p:nvSpPr>
          <p:cNvPr id="30" name="Rectangle 15">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descr="Text&#10;&#10;Description automatically generated">
            <a:extLst>
              <a:ext uri="{FF2B5EF4-FFF2-40B4-BE49-F238E27FC236}">
                <a16:creationId xmlns:a16="http://schemas.microsoft.com/office/drawing/2014/main" id="{9EC707E0-9523-ED5E-136E-39DF0BC9BAEA}"/>
              </a:ext>
            </a:extLst>
          </p:cNvPr>
          <p:cNvPicPr>
            <a:picLocks noChangeAspect="1"/>
          </p:cNvPicPr>
          <p:nvPr/>
        </p:nvPicPr>
        <p:blipFill>
          <a:blip r:embed="rId2"/>
          <a:stretch>
            <a:fillRect/>
          </a:stretch>
        </p:blipFill>
        <p:spPr>
          <a:xfrm>
            <a:off x="632239" y="791631"/>
            <a:ext cx="4074836" cy="1870769"/>
          </a:xfrm>
          <a:prstGeom prst="rect">
            <a:avLst/>
          </a:prstGeom>
        </p:spPr>
      </p:pic>
      <p:pic>
        <p:nvPicPr>
          <p:cNvPr id="4" name="Content Placeholder 3" descr="Chart, line chart&#10;&#10;Description automatically generated">
            <a:extLst>
              <a:ext uri="{FF2B5EF4-FFF2-40B4-BE49-F238E27FC236}">
                <a16:creationId xmlns:a16="http://schemas.microsoft.com/office/drawing/2014/main" id="{4D0D4884-29DD-8AD6-E068-A90EDF424D87}"/>
              </a:ext>
            </a:extLst>
          </p:cNvPr>
          <p:cNvPicPr>
            <a:picLocks noChangeAspect="1"/>
          </p:cNvPicPr>
          <p:nvPr/>
        </p:nvPicPr>
        <p:blipFill>
          <a:blip r:embed="rId3"/>
          <a:stretch>
            <a:fillRect/>
          </a:stretch>
        </p:blipFill>
        <p:spPr>
          <a:xfrm>
            <a:off x="773932" y="3137516"/>
            <a:ext cx="3791449" cy="2492878"/>
          </a:xfrm>
          <a:prstGeom prst="rect">
            <a:avLst/>
          </a:prstGeom>
        </p:spPr>
      </p:pic>
      <p:sp>
        <p:nvSpPr>
          <p:cNvPr id="9" name="Content Placeholder 8">
            <a:extLst>
              <a:ext uri="{FF2B5EF4-FFF2-40B4-BE49-F238E27FC236}">
                <a16:creationId xmlns:a16="http://schemas.microsoft.com/office/drawing/2014/main" id="{6901BC3E-B648-ADD7-B1CA-94B7C8F9F663}"/>
              </a:ext>
            </a:extLst>
          </p:cNvPr>
          <p:cNvSpPr>
            <a:spLocks noGrp="1"/>
          </p:cNvSpPr>
          <p:nvPr>
            <p:ph idx="1"/>
          </p:nvPr>
        </p:nvSpPr>
        <p:spPr>
          <a:xfrm>
            <a:off x="5196457" y="2015732"/>
            <a:ext cx="5550357" cy="3450613"/>
          </a:xfrm>
        </p:spPr>
        <p:txBody>
          <a:bodyPr>
            <a:normAutofit/>
          </a:bodyPr>
          <a:lstStyle/>
          <a:p>
            <a:r>
              <a:rPr lang="en-US" dirty="0"/>
              <a:t>It is apparent that crime jumped drastically from 2013-2017. </a:t>
            </a:r>
          </a:p>
          <a:p>
            <a:r>
              <a:rPr lang="en-US" dirty="0"/>
              <a:t>In 2013 there were less than 195,000 crimes and that number rose alarmingly to 230,000 in 2017. </a:t>
            </a:r>
          </a:p>
          <a:p>
            <a:r>
              <a:rPr lang="en-US" dirty="0"/>
              <a:t>Trump?</a:t>
            </a:r>
          </a:p>
        </p:txBody>
      </p:sp>
      <p:pic>
        <p:nvPicPr>
          <p:cNvPr id="31" name="Picture 17">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19">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8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9C27-435A-557B-1125-43B1CD90FED0}"/>
              </a:ext>
            </a:extLst>
          </p:cNvPr>
          <p:cNvSpPr>
            <a:spLocks noGrp="1"/>
          </p:cNvSpPr>
          <p:nvPr>
            <p:ph type="title"/>
          </p:nvPr>
        </p:nvSpPr>
        <p:spPr/>
        <p:txBody>
          <a:bodyPr>
            <a:normAutofit fontScale="90000"/>
          </a:bodyPr>
          <a:lstStyle/>
          <a:p>
            <a:r>
              <a:rPr lang="en-US" b="1"/>
              <a:t>Question 4</a:t>
            </a:r>
            <a:r>
              <a:rPr lang="en-US"/>
              <a:t>: What was the most common crime in LA in 2014?</a:t>
            </a:r>
            <a:br>
              <a:rPr lang="en-US"/>
            </a:br>
            <a:endParaRPr lang="en-US" dirty="0"/>
          </a:p>
        </p:txBody>
      </p:sp>
      <p:pic>
        <p:nvPicPr>
          <p:cNvPr id="4" name="Content Placeholder 3" descr="Chart, line chart&#10;&#10;Description automatically generated">
            <a:extLst>
              <a:ext uri="{FF2B5EF4-FFF2-40B4-BE49-F238E27FC236}">
                <a16:creationId xmlns:a16="http://schemas.microsoft.com/office/drawing/2014/main" id="{84233026-F459-7B82-0072-F48797E2ED33}"/>
              </a:ext>
            </a:extLst>
          </p:cNvPr>
          <p:cNvPicPr>
            <a:picLocks noGrp="1" noChangeAspect="1"/>
          </p:cNvPicPr>
          <p:nvPr>
            <p:ph idx="1"/>
          </p:nvPr>
        </p:nvPicPr>
        <p:blipFill>
          <a:blip r:embed="rId2"/>
          <a:stretch>
            <a:fillRect/>
          </a:stretch>
        </p:blipFill>
        <p:spPr>
          <a:xfrm>
            <a:off x="827461" y="2053195"/>
            <a:ext cx="5425755" cy="3449638"/>
          </a:xfrm>
          <a:prstGeom prst="rect">
            <a:avLst/>
          </a:prstGeom>
        </p:spPr>
      </p:pic>
      <p:pic>
        <p:nvPicPr>
          <p:cNvPr id="5" name="Picture 4" descr="Text&#10;&#10;Description automatically generated">
            <a:extLst>
              <a:ext uri="{FF2B5EF4-FFF2-40B4-BE49-F238E27FC236}">
                <a16:creationId xmlns:a16="http://schemas.microsoft.com/office/drawing/2014/main" id="{31770F2A-3EDA-CC74-6CC0-BD9473E411F6}"/>
              </a:ext>
            </a:extLst>
          </p:cNvPr>
          <p:cNvPicPr>
            <a:picLocks noChangeAspect="1"/>
          </p:cNvPicPr>
          <p:nvPr/>
        </p:nvPicPr>
        <p:blipFill>
          <a:blip r:embed="rId3"/>
          <a:stretch>
            <a:fillRect/>
          </a:stretch>
        </p:blipFill>
        <p:spPr>
          <a:xfrm>
            <a:off x="6679626" y="2053195"/>
            <a:ext cx="4987925" cy="1436370"/>
          </a:xfrm>
          <a:prstGeom prst="rect">
            <a:avLst/>
          </a:prstGeom>
        </p:spPr>
      </p:pic>
      <p:sp>
        <p:nvSpPr>
          <p:cNvPr id="6" name="TextBox 5">
            <a:extLst>
              <a:ext uri="{FF2B5EF4-FFF2-40B4-BE49-F238E27FC236}">
                <a16:creationId xmlns:a16="http://schemas.microsoft.com/office/drawing/2014/main" id="{1794306B-70D3-1A5F-75E4-9941BCFD039C}"/>
              </a:ext>
            </a:extLst>
          </p:cNvPr>
          <p:cNvSpPr txBox="1"/>
          <p:nvPr/>
        </p:nvSpPr>
        <p:spPr>
          <a:xfrm>
            <a:off x="6679626" y="3489565"/>
            <a:ext cx="498792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2014 was one of the lowest crime points in the decade for crime in LA. </a:t>
            </a:r>
          </a:p>
          <a:p>
            <a:pPr marL="285750" indent="-285750">
              <a:buFont typeface="Arial" panose="020B0604020202020204" pitchFamily="34" charset="0"/>
              <a:buChar char="•"/>
            </a:pPr>
            <a:r>
              <a:rPr lang="en-US" dirty="0"/>
              <a:t>This piqued an inquiry into if the low may have also influenced a shift in the ordinal placement of the most common crimes over the decade. </a:t>
            </a:r>
          </a:p>
          <a:p>
            <a:pPr marL="285750" indent="-285750">
              <a:buFont typeface="Arial" panose="020B0604020202020204" pitchFamily="34" charset="0"/>
              <a:buChar char="•"/>
            </a:pPr>
            <a:r>
              <a:rPr lang="en-US" dirty="0"/>
              <a:t>Even in 2014, the order and crimes remained consistent with “Battery – Simple Assault” still at the top </a:t>
            </a:r>
          </a:p>
        </p:txBody>
      </p:sp>
    </p:spTree>
    <p:extLst>
      <p:ext uri="{BB962C8B-B14F-4D97-AF65-F5344CB8AC3E}">
        <p14:creationId xmlns:p14="http://schemas.microsoft.com/office/powerpoint/2010/main" val="2007759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11E536E-9D74-E4B1-A116-D5CAD491779D}"/>
              </a:ext>
            </a:extLst>
          </p:cNvPr>
          <p:cNvSpPr>
            <a:spLocks noGrp="1"/>
          </p:cNvSpPr>
          <p:nvPr>
            <p:ph type="title"/>
          </p:nvPr>
        </p:nvSpPr>
        <p:spPr>
          <a:xfrm>
            <a:off x="812205" y="804519"/>
            <a:ext cx="3241820" cy="4431360"/>
          </a:xfrm>
        </p:spPr>
        <p:txBody>
          <a:bodyPr anchor="ctr">
            <a:normAutofit fontScale="90000"/>
          </a:bodyPr>
          <a:lstStyle/>
          <a:p>
            <a:r>
              <a:rPr lang="en-US" sz="2700" b="1" dirty="0"/>
              <a:t>Question 5:</a:t>
            </a:r>
            <a:r>
              <a:rPr lang="en-US" sz="2700" dirty="0"/>
              <a:t> Crime, specifically burglary, was at its highest in 2017. What was the conversation on Twitter like during 2017 in LA regarding burglary? </a:t>
            </a:r>
            <a:br>
              <a:rPr lang="en-US" dirty="0"/>
            </a:br>
            <a:endParaRPr lang="en-US" dirty="0"/>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pic>
        <p:nvPicPr>
          <p:cNvPr id="4" name="Content Placeholder 3" descr="Text&#10;&#10;Description automatically generated">
            <a:extLst>
              <a:ext uri="{FF2B5EF4-FFF2-40B4-BE49-F238E27FC236}">
                <a16:creationId xmlns:a16="http://schemas.microsoft.com/office/drawing/2014/main" id="{EB14F3B4-5715-9BE1-1B04-2E42200552A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36288" y="886599"/>
            <a:ext cx="3314700" cy="2133600"/>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9F6470E5-4542-B96F-F1E1-758CC78637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3251" y="872554"/>
            <a:ext cx="3069655" cy="3561374"/>
          </a:xfrm>
          <a:prstGeom prst="rect">
            <a:avLst/>
          </a:prstGeom>
          <a:noFill/>
          <a:ln>
            <a:noFill/>
          </a:ln>
        </p:spPr>
      </p:pic>
    </p:spTree>
    <p:extLst>
      <p:ext uri="{BB962C8B-B14F-4D97-AF65-F5344CB8AC3E}">
        <p14:creationId xmlns:p14="http://schemas.microsoft.com/office/powerpoint/2010/main" val="133515586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B4BF31-1C40-E27C-FD22-EC072457ED82}"/>
              </a:ext>
            </a:extLst>
          </p:cNvPr>
          <p:cNvPicPr>
            <a:picLocks noChangeAspect="1"/>
          </p:cNvPicPr>
          <p:nvPr/>
        </p:nvPicPr>
        <p:blipFill rotWithShape="1">
          <a:blip r:embed="rId2"/>
          <a:srcRect t="8523" r="12729" b="568"/>
          <a:stretch/>
        </p:blipFill>
        <p:spPr>
          <a:xfrm>
            <a:off x="2" y="10"/>
            <a:ext cx="12191695" cy="6857990"/>
          </a:xfrm>
          <a:prstGeom prst="rect">
            <a:avLst/>
          </a:prstGeom>
        </p:spPr>
      </p:pic>
      <p:sp>
        <p:nvSpPr>
          <p:cNvPr id="11" name="Rectangle 10">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559CB-0ACC-5D7E-8292-50DA9870353F}"/>
              </a:ext>
            </a:extLst>
          </p:cNvPr>
          <p:cNvSpPr>
            <a:spLocks noGrp="1"/>
          </p:cNvSpPr>
          <p:nvPr>
            <p:ph type="title"/>
          </p:nvPr>
        </p:nvSpPr>
        <p:spPr>
          <a:xfrm>
            <a:off x="1304016" y="1178198"/>
            <a:ext cx="6815731" cy="1049235"/>
          </a:xfrm>
        </p:spPr>
        <p:txBody>
          <a:bodyPr>
            <a:normAutofit/>
          </a:bodyPr>
          <a:lstStyle/>
          <a:p>
            <a:r>
              <a:rPr lang="en-US" dirty="0">
                <a:solidFill>
                  <a:schemeClr val="bg1"/>
                </a:solidFill>
              </a:rPr>
              <a:t>IST 718: Big Data Analytics</a:t>
            </a:r>
            <a:br>
              <a:rPr lang="en-US" dirty="0"/>
            </a:br>
            <a:endParaRPr lang="en-US" dirty="0">
              <a:solidFill>
                <a:srgbClr val="FFFFFE"/>
              </a:solidFill>
            </a:endParaRPr>
          </a:p>
        </p:txBody>
      </p:sp>
      <p:cxnSp>
        <p:nvCxnSpPr>
          <p:cNvPr id="13" name="Straight Connector 12">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62DAFF"/>
            </a:solidFill>
          </a:ln>
        </p:spPr>
        <p:style>
          <a:lnRef idx="3">
            <a:schemeClr val="accent1"/>
          </a:lnRef>
          <a:fillRef idx="0">
            <a:schemeClr val="accent1"/>
          </a:fillRef>
          <a:effectRef idx="2">
            <a:schemeClr val="accent1"/>
          </a:effectRef>
          <a:fontRef idx="minor">
            <a:schemeClr val="tx1"/>
          </a:fontRef>
        </p:style>
      </p:cxnSp>
      <p:sp>
        <p:nvSpPr>
          <p:cNvPr id="8" name="Content Placeholder 7">
            <a:extLst>
              <a:ext uri="{FF2B5EF4-FFF2-40B4-BE49-F238E27FC236}">
                <a16:creationId xmlns:a16="http://schemas.microsoft.com/office/drawing/2014/main" id="{5636FD9B-91AA-7D33-4C3E-C8A8E152949D}"/>
              </a:ext>
            </a:extLst>
          </p:cNvPr>
          <p:cNvSpPr>
            <a:spLocks noGrp="1"/>
          </p:cNvSpPr>
          <p:nvPr>
            <p:ph idx="1"/>
          </p:nvPr>
        </p:nvSpPr>
        <p:spPr>
          <a:xfrm>
            <a:off x="1304017" y="2015733"/>
            <a:ext cx="6815731" cy="4021267"/>
          </a:xfrm>
        </p:spPr>
        <p:txBody>
          <a:bodyPr>
            <a:normAutofit/>
          </a:bodyPr>
          <a:lstStyle/>
          <a:p>
            <a:pPr marL="0" indent="0">
              <a:buClr>
                <a:srgbClr val="62DAFF"/>
              </a:buClr>
              <a:buNone/>
            </a:pPr>
            <a:r>
              <a:rPr lang="en-US" dirty="0">
                <a:solidFill>
                  <a:srgbClr val="FFFFFE"/>
                </a:solidFill>
              </a:rPr>
              <a:t>Deliverable:</a:t>
            </a:r>
          </a:p>
          <a:p>
            <a:pPr>
              <a:buClr>
                <a:srgbClr val="62DAFF"/>
              </a:buClr>
            </a:pPr>
            <a:r>
              <a:rPr lang="en-US" dirty="0">
                <a:solidFill>
                  <a:schemeClr val="bg1"/>
                </a:solidFill>
              </a:rPr>
              <a:t>The deliverable, a comprehensive business report that addressed the inquiry of internal stakeholders regarding the appropriate insurance premiums over the next 5 years for the company </a:t>
            </a:r>
          </a:p>
        </p:txBody>
      </p:sp>
    </p:spTree>
    <p:extLst>
      <p:ext uri="{BB962C8B-B14F-4D97-AF65-F5344CB8AC3E}">
        <p14:creationId xmlns:p14="http://schemas.microsoft.com/office/powerpoint/2010/main" val="293391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AE4DBA5-15C7-BD26-967F-6C5FC351D229}"/>
              </a:ext>
            </a:extLst>
          </p:cNvPr>
          <p:cNvPicPr>
            <a:picLocks noChangeAspect="1"/>
          </p:cNvPicPr>
          <p:nvPr/>
        </p:nvPicPr>
        <p:blipFill rotWithShape="1">
          <a:blip r:embed="rId2">
            <a:alphaModFix amt="50000"/>
          </a:blip>
          <a:srcRect t="34714" r="-1" b="9034"/>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6DF5E7F-4894-5A22-E0B7-6A3E9FBA141D}"/>
              </a:ext>
            </a:extLst>
          </p:cNvPr>
          <p:cNvSpPr>
            <a:spLocks noGrp="1"/>
          </p:cNvSpPr>
          <p:nvPr>
            <p:ph type="title"/>
          </p:nvPr>
        </p:nvSpPr>
        <p:spPr>
          <a:xfrm>
            <a:off x="1130271" y="1193800"/>
            <a:ext cx="3193050" cy="4699000"/>
          </a:xfrm>
        </p:spPr>
        <p:txBody>
          <a:bodyPr anchor="ctr">
            <a:normAutofit/>
          </a:bodyPr>
          <a:lstStyle/>
          <a:p>
            <a:r>
              <a:rPr lang="en-US" dirty="0"/>
              <a:t>Data Sources:</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EAD9AA-143A-28DE-8E0D-56D1AFFCE64B}"/>
              </a:ext>
            </a:extLst>
          </p:cNvPr>
          <p:cNvSpPr>
            <a:spLocks noGrp="1"/>
          </p:cNvSpPr>
          <p:nvPr>
            <p:ph idx="1"/>
          </p:nvPr>
        </p:nvSpPr>
        <p:spPr>
          <a:xfrm>
            <a:off x="4976636" y="135924"/>
            <a:ext cx="6085091" cy="6499654"/>
          </a:xfrm>
        </p:spPr>
        <p:txBody>
          <a:bodyPr anchor="ctr">
            <a:normAutofit fontScale="85000" lnSpcReduction="20000"/>
          </a:bodyPr>
          <a:lstStyle/>
          <a:p>
            <a:pPr lvl="0">
              <a:lnSpc>
                <a:spcPct val="110000"/>
              </a:lnSpc>
            </a:pPr>
            <a:r>
              <a:rPr lang="en-US" sz="1400" b="1" dirty="0"/>
              <a:t>2020 Insurance Council of Texas Property &amp; Casualty Insurance Market Report</a:t>
            </a:r>
          </a:p>
          <a:p>
            <a:pPr lvl="0">
              <a:lnSpc>
                <a:spcPct val="110000"/>
              </a:lnSpc>
            </a:pPr>
            <a:r>
              <a:rPr lang="en-US" sz="1400" b="1" dirty="0"/>
              <a:t>Assessment of Historic and Future Trends of Extreme Weather In Texas, 1900-2036</a:t>
            </a:r>
          </a:p>
          <a:p>
            <a:pPr lvl="0">
              <a:lnSpc>
                <a:spcPct val="110000"/>
              </a:lnSpc>
            </a:pPr>
            <a:r>
              <a:rPr lang="en-US" sz="1400" b="1" dirty="0"/>
              <a:t>Corporate and Insurance Data 2008-2021</a:t>
            </a:r>
          </a:p>
          <a:p>
            <a:pPr lvl="0">
              <a:lnSpc>
                <a:spcPct val="110000"/>
              </a:lnSpc>
            </a:pPr>
            <a:r>
              <a:rPr lang="en-US" sz="1400" b="1" dirty="0"/>
              <a:t>Monthly and Annual Totals – Precipitation Data for Texas</a:t>
            </a:r>
          </a:p>
          <a:p>
            <a:pPr lvl="1">
              <a:lnSpc>
                <a:spcPct val="110000"/>
              </a:lnSpc>
            </a:pPr>
            <a:r>
              <a:rPr lang="en-US" sz="1400" b="1" dirty="0"/>
              <a:t>El Paso Data + totals</a:t>
            </a:r>
          </a:p>
          <a:p>
            <a:pPr lvl="1">
              <a:lnSpc>
                <a:spcPct val="110000"/>
              </a:lnSpc>
            </a:pPr>
            <a:r>
              <a:rPr lang="en-US" sz="1400" b="1" dirty="0"/>
              <a:t>Amarillo Totals</a:t>
            </a:r>
          </a:p>
          <a:p>
            <a:pPr lvl="1">
              <a:lnSpc>
                <a:spcPct val="110000"/>
              </a:lnSpc>
            </a:pPr>
            <a:r>
              <a:rPr lang="en-US" sz="1400" b="1" dirty="0"/>
              <a:t>Dallas</a:t>
            </a:r>
          </a:p>
          <a:p>
            <a:pPr lvl="1">
              <a:lnSpc>
                <a:spcPct val="110000"/>
              </a:lnSpc>
            </a:pPr>
            <a:r>
              <a:rPr lang="en-US" sz="1400" b="1" dirty="0"/>
              <a:t>Houston</a:t>
            </a:r>
          </a:p>
          <a:p>
            <a:pPr lvl="1">
              <a:lnSpc>
                <a:spcPct val="110000"/>
              </a:lnSpc>
            </a:pPr>
            <a:r>
              <a:rPr lang="en-US" sz="1400" b="1" dirty="0"/>
              <a:t>Brownsville</a:t>
            </a:r>
          </a:p>
          <a:p>
            <a:pPr lvl="1">
              <a:lnSpc>
                <a:spcPct val="110000"/>
              </a:lnSpc>
            </a:pPr>
            <a:r>
              <a:rPr lang="en-US" sz="1400" b="1" dirty="0"/>
              <a:t>Laredo</a:t>
            </a:r>
          </a:p>
          <a:p>
            <a:pPr lvl="0">
              <a:lnSpc>
                <a:spcPct val="110000"/>
              </a:lnSpc>
            </a:pPr>
            <a:r>
              <a:rPr lang="en-US" sz="1400" b="1" dirty="0"/>
              <a:t>FEMA National Risk Index</a:t>
            </a:r>
          </a:p>
          <a:p>
            <a:pPr lvl="1">
              <a:lnSpc>
                <a:spcPct val="110000"/>
              </a:lnSpc>
            </a:pPr>
            <a:r>
              <a:rPr lang="en-US" sz="1400" b="1" dirty="0"/>
              <a:t>El Paso</a:t>
            </a:r>
          </a:p>
          <a:p>
            <a:pPr lvl="1">
              <a:lnSpc>
                <a:spcPct val="110000"/>
              </a:lnSpc>
            </a:pPr>
            <a:r>
              <a:rPr lang="en-US" sz="1400" b="1" dirty="0"/>
              <a:t>Amarillo</a:t>
            </a:r>
          </a:p>
          <a:p>
            <a:pPr lvl="1">
              <a:lnSpc>
                <a:spcPct val="110000"/>
              </a:lnSpc>
            </a:pPr>
            <a:r>
              <a:rPr lang="en-US" sz="1400" b="1" dirty="0"/>
              <a:t>Dallas</a:t>
            </a:r>
          </a:p>
          <a:p>
            <a:pPr lvl="1">
              <a:lnSpc>
                <a:spcPct val="110000"/>
              </a:lnSpc>
            </a:pPr>
            <a:r>
              <a:rPr lang="en-US" sz="1400" b="1" dirty="0"/>
              <a:t>Houston</a:t>
            </a:r>
          </a:p>
          <a:p>
            <a:pPr lvl="1">
              <a:lnSpc>
                <a:spcPct val="110000"/>
              </a:lnSpc>
            </a:pPr>
            <a:r>
              <a:rPr lang="en-US" sz="1400" b="1" dirty="0"/>
              <a:t>Austin</a:t>
            </a:r>
          </a:p>
          <a:p>
            <a:pPr lvl="1">
              <a:lnSpc>
                <a:spcPct val="110000"/>
              </a:lnSpc>
            </a:pPr>
            <a:r>
              <a:rPr lang="en-US" sz="1400" b="1" dirty="0"/>
              <a:t>Brownsville</a:t>
            </a:r>
          </a:p>
          <a:p>
            <a:pPr lvl="1">
              <a:lnSpc>
                <a:spcPct val="110000"/>
              </a:lnSpc>
            </a:pPr>
            <a:r>
              <a:rPr lang="en-US" sz="1400" b="1" dirty="0"/>
              <a:t>Laredo</a:t>
            </a:r>
          </a:p>
          <a:p>
            <a:pPr lvl="0">
              <a:lnSpc>
                <a:spcPct val="110000"/>
              </a:lnSpc>
            </a:pPr>
            <a:r>
              <a:rPr lang="en-US" sz="1400" b="1" dirty="0"/>
              <a:t>State Insurance Regulation: Key Facts and Market Trends</a:t>
            </a:r>
          </a:p>
          <a:p>
            <a:pPr lvl="0">
              <a:lnSpc>
                <a:spcPct val="110000"/>
              </a:lnSpc>
            </a:pPr>
            <a:r>
              <a:rPr lang="en-US" sz="1400" b="1" dirty="0"/>
              <a:t>Insurance Information Institute</a:t>
            </a:r>
          </a:p>
          <a:p>
            <a:pPr lvl="1">
              <a:lnSpc>
                <a:spcPct val="110000"/>
              </a:lnSpc>
            </a:pPr>
            <a:r>
              <a:rPr lang="en-US" sz="1400" b="1" dirty="0"/>
              <a:t>Direct Premiums Written</a:t>
            </a:r>
          </a:p>
          <a:p>
            <a:pPr lvl="1">
              <a:lnSpc>
                <a:spcPct val="110000"/>
              </a:lnSpc>
            </a:pPr>
            <a:r>
              <a:rPr lang="en-US" sz="1400" b="1" dirty="0"/>
              <a:t>Domestic Insurance Companies</a:t>
            </a:r>
          </a:p>
          <a:p>
            <a:pPr lvl="1">
              <a:lnSpc>
                <a:spcPct val="110000"/>
              </a:lnSpc>
            </a:pPr>
            <a:r>
              <a:rPr lang="en-US" sz="1400" b="1" dirty="0"/>
              <a:t>Property Casualty Insurance</a:t>
            </a:r>
          </a:p>
          <a:p>
            <a:pPr lvl="0">
              <a:lnSpc>
                <a:spcPct val="110000"/>
              </a:lnSpc>
            </a:pPr>
            <a:r>
              <a:rPr lang="en-US" sz="1400" b="1" dirty="0"/>
              <a:t>Energy Star – Texas Weather</a:t>
            </a:r>
          </a:p>
          <a:p>
            <a:pPr>
              <a:lnSpc>
                <a:spcPct val="110000"/>
              </a:lnSpc>
            </a:pPr>
            <a:endParaRPr lang="en-US" sz="600"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3605039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F08E-E3F4-E180-BD34-6AC791932392}"/>
              </a:ext>
            </a:extLst>
          </p:cNvPr>
          <p:cNvSpPr>
            <a:spLocks noGrp="1"/>
          </p:cNvSpPr>
          <p:nvPr>
            <p:ph type="title"/>
          </p:nvPr>
        </p:nvSpPr>
        <p:spPr>
          <a:xfrm>
            <a:off x="1451579" y="1162866"/>
            <a:ext cx="4071891" cy="628864"/>
          </a:xfrm>
        </p:spPr>
        <p:txBody>
          <a:bodyPr/>
          <a:lstStyle/>
          <a:p>
            <a:r>
              <a:rPr lang="en-US" dirty="0"/>
              <a:t>Observation:</a:t>
            </a:r>
          </a:p>
        </p:txBody>
      </p:sp>
      <p:pic>
        <p:nvPicPr>
          <p:cNvPr id="4" name="Content Placeholder 3" descr="A close-up of some grass&#10;&#10;Description automatically generated with low confidence">
            <a:extLst>
              <a:ext uri="{FF2B5EF4-FFF2-40B4-BE49-F238E27FC236}">
                <a16:creationId xmlns:a16="http://schemas.microsoft.com/office/drawing/2014/main" id="{02EF0BCD-F58C-302F-08AD-25E76C91AB12}"/>
              </a:ext>
            </a:extLst>
          </p:cNvPr>
          <p:cNvPicPr>
            <a:picLocks noGrp="1" noChangeAspect="1"/>
          </p:cNvPicPr>
          <p:nvPr>
            <p:ph idx="1"/>
          </p:nvPr>
        </p:nvPicPr>
        <p:blipFill>
          <a:blip r:embed="rId2"/>
          <a:stretch>
            <a:fillRect/>
          </a:stretch>
        </p:blipFill>
        <p:spPr>
          <a:xfrm>
            <a:off x="1451579" y="2065552"/>
            <a:ext cx="5468205" cy="3955572"/>
          </a:xfrm>
          <a:prstGeom prst="rect">
            <a:avLst/>
          </a:prstGeom>
        </p:spPr>
      </p:pic>
      <p:sp>
        <p:nvSpPr>
          <p:cNvPr id="5" name="TextBox 4">
            <a:extLst>
              <a:ext uri="{FF2B5EF4-FFF2-40B4-BE49-F238E27FC236}">
                <a16:creationId xmlns:a16="http://schemas.microsoft.com/office/drawing/2014/main" id="{86E0EE85-59AA-0255-D207-59D54608094D}"/>
              </a:ext>
            </a:extLst>
          </p:cNvPr>
          <p:cNvSpPr txBox="1"/>
          <p:nvPr/>
        </p:nvSpPr>
        <p:spPr>
          <a:xfrm>
            <a:off x="7030995" y="2065552"/>
            <a:ext cx="460798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plot displays average temperature by city from the year 2000 to 2021. </a:t>
            </a:r>
          </a:p>
          <a:p>
            <a:pPr marL="285750" indent="-285750">
              <a:buFont typeface="Arial" panose="020B0604020202020204" pitchFamily="34" charset="0"/>
              <a:buChar char="•"/>
            </a:pPr>
            <a:r>
              <a:rPr lang="en-US" dirty="0"/>
              <a:t>Though Dallas had the highest average temperature over the 21-year time horizon with a spike to ~92 degrees in 2012, </a:t>
            </a:r>
            <a:r>
              <a:rPr lang="en-US" dirty="0" err="1"/>
              <a:t>Loredo</a:t>
            </a:r>
            <a:r>
              <a:rPr lang="en-US" dirty="0"/>
              <a:t> has consistently been the hottest of the 7 cities. </a:t>
            </a:r>
          </a:p>
          <a:p>
            <a:pPr marL="285750" indent="-285750">
              <a:buFont typeface="Arial" panose="020B0604020202020204" pitchFamily="34" charset="0"/>
              <a:buChar char="•"/>
            </a:pPr>
            <a:r>
              <a:rPr lang="en-US" dirty="0"/>
              <a:t>Conversely, Amarillo has consistently had the lowest average temperatures without competition dropping to temperatures as frigid as ~30 degrees in 2007 and achieving it once again in 2021. </a:t>
            </a:r>
          </a:p>
          <a:p>
            <a:endParaRPr lang="en-US" dirty="0"/>
          </a:p>
        </p:txBody>
      </p:sp>
    </p:spTree>
    <p:extLst>
      <p:ext uri="{BB962C8B-B14F-4D97-AF65-F5344CB8AC3E}">
        <p14:creationId xmlns:p14="http://schemas.microsoft.com/office/powerpoint/2010/main" val="312539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3760-805F-A39D-6E50-5792ACE29E16}"/>
              </a:ext>
            </a:extLst>
          </p:cNvPr>
          <p:cNvSpPr>
            <a:spLocks noGrp="1"/>
          </p:cNvSpPr>
          <p:nvPr>
            <p:ph type="title"/>
          </p:nvPr>
        </p:nvSpPr>
        <p:spPr/>
        <p:txBody>
          <a:bodyPr/>
          <a:lstStyle/>
          <a:p>
            <a:r>
              <a:rPr lang="en-US" dirty="0"/>
              <a:t>Selected Coursework:</a:t>
            </a:r>
          </a:p>
        </p:txBody>
      </p:sp>
      <p:graphicFrame>
        <p:nvGraphicFramePr>
          <p:cNvPr id="4" name="Content Placeholder 3">
            <a:extLst>
              <a:ext uri="{FF2B5EF4-FFF2-40B4-BE49-F238E27FC236}">
                <a16:creationId xmlns:a16="http://schemas.microsoft.com/office/drawing/2014/main" id="{7E61DC91-C6B8-587B-0079-F835942A6160}"/>
              </a:ext>
            </a:extLst>
          </p:cNvPr>
          <p:cNvGraphicFramePr>
            <a:graphicFrameLocks noGrp="1"/>
          </p:cNvGraphicFramePr>
          <p:nvPr>
            <p:ph idx="1"/>
            <p:extLst>
              <p:ext uri="{D42A27DB-BD31-4B8C-83A1-F6EECF244321}">
                <p14:modId xmlns:p14="http://schemas.microsoft.com/office/powerpoint/2010/main" val="4267326641"/>
              </p:ext>
            </p:extLst>
          </p:nvPr>
        </p:nvGraphicFramePr>
        <p:xfrm>
          <a:off x="6484884" y="2234228"/>
          <a:ext cx="4569970" cy="3096453"/>
        </p:xfrm>
        <a:graphic>
          <a:graphicData uri="http://schemas.openxmlformats.org/drawingml/2006/table">
            <a:tbl>
              <a:tblPr firstRow="1" firstCol="1" bandRow="1">
                <a:tableStyleId>{5C22544A-7EE6-4342-B048-85BDC9FD1C3A}</a:tableStyleId>
              </a:tblPr>
              <a:tblGrid>
                <a:gridCol w="4569970">
                  <a:extLst>
                    <a:ext uri="{9D8B030D-6E8A-4147-A177-3AD203B41FA5}">
                      <a16:colId xmlns:a16="http://schemas.microsoft.com/office/drawing/2014/main" val="531054269"/>
                    </a:ext>
                  </a:extLst>
                </a:gridCol>
              </a:tblGrid>
              <a:tr h="1225663">
                <a:tc>
                  <a:txBody>
                    <a:bodyPr/>
                    <a:lstStyle/>
                    <a:p>
                      <a:pPr marL="0" marR="0" algn="ctr">
                        <a:lnSpc>
                          <a:spcPct val="130000"/>
                        </a:lnSpc>
                        <a:spcBef>
                          <a:spcPts val="0"/>
                        </a:spcBef>
                        <a:spcAft>
                          <a:spcPts val="0"/>
                        </a:spcAft>
                      </a:pPr>
                      <a:r>
                        <a:rPr lang="en-US" sz="1600" dirty="0">
                          <a:effectLst/>
                        </a:rPr>
                        <a:t>IST 659 - Database Administration Concepts &amp; Database Management – Capital Custom Clothiers</a:t>
                      </a:r>
                      <a:endParaRPr lang="en-US" sz="1600" dirty="0">
                        <a:solidFill>
                          <a:srgbClr val="3A3A3A"/>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2E1F"/>
                    </a:solidFill>
                  </a:tcPr>
                </a:tc>
                <a:extLst>
                  <a:ext uri="{0D108BD9-81ED-4DB2-BD59-A6C34878D82A}">
                    <a16:rowId xmlns:a16="http://schemas.microsoft.com/office/drawing/2014/main" val="618912562"/>
                  </a:ext>
                </a:extLst>
              </a:tr>
              <a:tr h="1122708">
                <a:tc>
                  <a:txBody>
                    <a:bodyPr/>
                    <a:lstStyle/>
                    <a:p>
                      <a:pPr marL="0" marR="0" algn="ctr">
                        <a:lnSpc>
                          <a:spcPct val="130000"/>
                        </a:lnSpc>
                        <a:spcBef>
                          <a:spcPts val="0"/>
                        </a:spcBef>
                        <a:spcAft>
                          <a:spcPts val="0"/>
                        </a:spcAft>
                      </a:pPr>
                      <a:r>
                        <a:rPr lang="en-US" sz="1600" dirty="0">
                          <a:effectLst/>
                        </a:rPr>
                        <a:t>IST 652 – Scripting for Data Analysis – LA &amp; New York, A Decade of Crime </a:t>
                      </a:r>
                      <a:endParaRPr lang="en-US" sz="1600" dirty="0">
                        <a:solidFill>
                          <a:srgbClr val="3A3A3A"/>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2E1F"/>
                    </a:solidFill>
                  </a:tcPr>
                </a:tc>
                <a:extLst>
                  <a:ext uri="{0D108BD9-81ED-4DB2-BD59-A6C34878D82A}">
                    <a16:rowId xmlns:a16="http://schemas.microsoft.com/office/drawing/2014/main" val="1244611470"/>
                  </a:ext>
                </a:extLst>
              </a:tr>
              <a:tr h="748082">
                <a:tc>
                  <a:txBody>
                    <a:bodyPr/>
                    <a:lstStyle/>
                    <a:p>
                      <a:pPr marL="0" marR="0" algn="ctr">
                        <a:lnSpc>
                          <a:spcPct val="130000"/>
                        </a:lnSpc>
                        <a:spcBef>
                          <a:spcPts val="0"/>
                        </a:spcBef>
                        <a:spcAft>
                          <a:spcPts val="0"/>
                        </a:spcAft>
                      </a:pPr>
                      <a:r>
                        <a:rPr lang="en-US" sz="1600" dirty="0">
                          <a:effectLst/>
                        </a:rPr>
                        <a:t>IST 718 – Big Data Analytics - InsurTex</a:t>
                      </a:r>
                      <a:endParaRPr lang="en-US" sz="1600" dirty="0">
                        <a:solidFill>
                          <a:srgbClr val="3A3A3A"/>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2E1F"/>
                    </a:solidFill>
                  </a:tcPr>
                </a:tc>
                <a:extLst>
                  <a:ext uri="{0D108BD9-81ED-4DB2-BD59-A6C34878D82A}">
                    <a16:rowId xmlns:a16="http://schemas.microsoft.com/office/drawing/2014/main" val="1818930405"/>
                  </a:ext>
                </a:extLst>
              </a:tr>
            </a:tbl>
          </a:graphicData>
        </a:graphic>
      </p:graphicFrame>
      <p:pic>
        <p:nvPicPr>
          <p:cNvPr id="5" name="Content Placeholder 3">
            <a:extLst>
              <a:ext uri="{FF2B5EF4-FFF2-40B4-BE49-F238E27FC236}">
                <a16:creationId xmlns:a16="http://schemas.microsoft.com/office/drawing/2014/main" id="{BA3BF6AF-321E-2FC8-8C28-43AD5740C8F8}"/>
              </a:ext>
            </a:extLst>
          </p:cNvPr>
          <p:cNvPicPr>
            <a:picLocks noChangeAspect="1"/>
          </p:cNvPicPr>
          <p:nvPr/>
        </p:nvPicPr>
        <p:blipFill>
          <a:blip r:embed="rId2"/>
          <a:stretch>
            <a:fillRect/>
          </a:stretch>
        </p:blipFill>
        <p:spPr>
          <a:xfrm>
            <a:off x="1451579" y="2234227"/>
            <a:ext cx="4750724" cy="30964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75420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A351-02F3-015B-2E3B-42FD2422FBDC}"/>
              </a:ext>
            </a:extLst>
          </p:cNvPr>
          <p:cNvSpPr>
            <a:spLocks noGrp="1"/>
          </p:cNvSpPr>
          <p:nvPr>
            <p:ph type="title"/>
          </p:nvPr>
        </p:nvSpPr>
        <p:spPr/>
        <p:txBody>
          <a:bodyPr/>
          <a:lstStyle/>
          <a:p>
            <a:r>
              <a:rPr lang="en-US" dirty="0"/>
              <a:t>Insurance Projections:</a:t>
            </a:r>
          </a:p>
        </p:txBody>
      </p:sp>
      <p:pic>
        <p:nvPicPr>
          <p:cNvPr id="4" name="Content Placeholder 3" descr="Chart, line chart&#10;&#10;Description automatically generated">
            <a:extLst>
              <a:ext uri="{FF2B5EF4-FFF2-40B4-BE49-F238E27FC236}">
                <a16:creationId xmlns:a16="http://schemas.microsoft.com/office/drawing/2014/main" id="{AC5D4EA9-ACBB-D964-E5D5-A9DD251489ED}"/>
              </a:ext>
            </a:extLst>
          </p:cNvPr>
          <p:cNvPicPr>
            <a:picLocks noGrp="1" noChangeAspect="1"/>
          </p:cNvPicPr>
          <p:nvPr>
            <p:ph idx="1"/>
          </p:nvPr>
        </p:nvPicPr>
        <p:blipFill>
          <a:blip r:embed="rId2"/>
          <a:stretch>
            <a:fillRect/>
          </a:stretch>
        </p:blipFill>
        <p:spPr>
          <a:xfrm>
            <a:off x="404006" y="2118598"/>
            <a:ext cx="5125464" cy="3000479"/>
          </a:xfrm>
          <a:prstGeom prst="rect">
            <a:avLst/>
          </a:prstGeom>
        </p:spPr>
      </p:pic>
      <p:pic>
        <p:nvPicPr>
          <p:cNvPr id="5" name="Picture 4" descr="Chart, line chart&#10;&#10;Description automatically generated">
            <a:extLst>
              <a:ext uri="{FF2B5EF4-FFF2-40B4-BE49-F238E27FC236}">
                <a16:creationId xmlns:a16="http://schemas.microsoft.com/office/drawing/2014/main" id="{C4FC01B7-40AD-F2A5-956A-22AB2246FA92}"/>
              </a:ext>
            </a:extLst>
          </p:cNvPr>
          <p:cNvPicPr>
            <a:picLocks noChangeAspect="1"/>
          </p:cNvPicPr>
          <p:nvPr/>
        </p:nvPicPr>
        <p:blipFill>
          <a:blip r:embed="rId3"/>
          <a:stretch>
            <a:fillRect/>
          </a:stretch>
        </p:blipFill>
        <p:spPr>
          <a:xfrm>
            <a:off x="6372320" y="2118598"/>
            <a:ext cx="5292458" cy="3000479"/>
          </a:xfrm>
          <a:prstGeom prst="rect">
            <a:avLst/>
          </a:prstGeom>
        </p:spPr>
      </p:pic>
    </p:spTree>
    <p:extLst>
      <p:ext uri="{BB962C8B-B14F-4D97-AF65-F5344CB8AC3E}">
        <p14:creationId xmlns:p14="http://schemas.microsoft.com/office/powerpoint/2010/main" val="2298195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94E-B065-BDED-F160-DB78DB1BA6DE}"/>
              </a:ext>
            </a:extLst>
          </p:cNvPr>
          <p:cNvSpPr>
            <a:spLocks noGrp="1"/>
          </p:cNvSpPr>
          <p:nvPr>
            <p:ph type="title"/>
          </p:nvPr>
        </p:nvSpPr>
        <p:spPr>
          <a:xfrm>
            <a:off x="1451579" y="1101081"/>
            <a:ext cx="9603275" cy="1049235"/>
          </a:xfrm>
        </p:spPr>
        <p:txBody>
          <a:bodyPr/>
          <a:lstStyle/>
          <a:p>
            <a:r>
              <a:rPr lang="en-US" dirty="0"/>
              <a:t>Insurtex Recommendations:</a:t>
            </a:r>
          </a:p>
        </p:txBody>
      </p:sp>
      <p:graphicFrame>
        <p:nvGraphicFramePr>
          <p:cNvPr id="4" name="Content Placeholder 3">
            <a:extLst>
              <a:ext uri="{FF2B5EF4-FFF2-40B4-BE49-F238E27FC236}">
                <a16:creationId xmlns:a16="http://schemas.microsoft.com/office/drawing/2014/main" id="{9489501B-92FC-C11C-4702-8D65B52E72DB}"/>
              </a:ext>
            </a:extLst>
          </p:cNvPr>
          <p:cNvGraphicFramePr>
            <a:graphicFrameLocks noGrp="1"/>
          </p:cNvGraphicFramePr>
          <p:nvPr>
            <p:ph idx="1"/>
            <p:extLst>
              <p:ext uri="{D42A27DB-BD31-4B8C-83A1-F6EECF244321}">
                <p14:modId xmlns:p14="http://schemas.microsoft.com/office/powerpoint/2010/main" val="2711310532"/>
              </p:ext>
            </p:extLst>
          </p:nvPr>
        </p:nvGraphicFramePr>
        <p:xfrm>
          <a:off x="1451579" y="2280780"/>
          <a:ext cx="6652020" cy="2296440"/>
        </p:xfrm>
        <a:graphic>
          <a:graphicData uri="http://schemas.openxmlformats.org/drawingml/2006/table">
            <a:tbl>
              <a:tblPr firstRow="1" firstCol="1" bandRow="1">
                <a:tableStyleId>{5C22544A-7EE6-4342-B048-85BDC9FD1C3A}</a:tableStyleId>
              </a:tblPr>
              <a:tblGrid>
                <a:gridCol w="3276739">
                  <a:extLst>
                    <a:ext uri="{9D8B030D-6E8A-4147-A177-3AD203B41FA5}">
                      <a16:colId xmlns:a16="http://schemas.microsoft.com/office/drawing/2014/main" val="1203736049"/>
                    </a:ext>
                  </a:extLst>
                </a:gridCol>
                <a:gridCol w="3375281">
                  <a:extLst>
                    <a:ext uri="{9D8B030D-6E8A-4147-A177-3AD203B41FA5}">
                      <a16:colId xmlns:a16="http://schemas.microsoft.com/office/drawing/2014/main" val="1125249144"/>
                    </a:ext>
                  </a:extLst>
                </a:gridCol>
              </a:tblGrid>
              <a:tr h="382740">
                <a:tc>
                  <a:txBody>
                    <a:bodyPr/>
                    <a:lstStyle/>
                    <a:p>
                      <a:pPr marL="0" marR="0" algn="ctr">
                        <a:spcBef>
                          <a:spcPts val="0"/>
                        </a:spcBef>
                        <a:spcAft>
                          <a:spcPts val="600"/>
                        </a:spcAft>
                      </a:pPr>
                      <a:r>
                        <a:rPr lang="en-US" sz="2400" dirty="0">
                          <a:effectLst/>
                        </a:rPr>
                        <a:t>Fiscal Year</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Premium Price</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4846334"/>
                  </a:ext>
                </a:extLst>
              </a:tr>
              <a:tr h="382740">
                <a:tc>
                  <a:txBody>
                    <a:bodyPr/>
                    <a:lstStyle/>
                    <a:p>
                      <a:pPr marL="0" marR="0" algn="ctr">
                        <a:spcBef>
                          <a:spcPts val="0"/>
                        </a:spcBef>
                        <a:spcAft>
                          <a:spcPts val="600"/>
                        </a:spcAft>
                      </a:pPr>
                      <a:r>
                        <a:rPr lang="en-US" sz="2400" dirty="0">
                          <a:effectLst/>
                        </a:rPr>
                        <a:t>2022-2023</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$1,406.10</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3941006"/>
                  </a:ext>
                </a:extLst>
              </a:tr>
              <a:tr h="382740">
                <a:tc>
                  <a:txBody>
                    <a:bodyPr/>
                    <a:lstStyle/>
                    <a:p>
                      <a:pPr marL="0" marR="0" algn="ctr">
                        <a:spcBef>
                          <a:spcPts val="0"/>
                        </a:spcBef>
                        <a:spcAft>
                          <a:spcPts val="600"/>
                        </a:spcAft>
                      </a:pPr>
                      <a:r>
                        <a:rPr lang="en-US" sz="2400">
                          <a:effectLst/>
                        </a:rPr>
                        <a:t>2023-2024</a:t>
                      </a:r>
                      <a:endParaRPr lang="en-US" sz="2400" b="1">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$1,446.09</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9147548"/>
                  </a:ext>
                </a:extLst>
              </a:tr>
              <a:tr h="382740">
                <a:tc>
                  <a:txBody>
                    <a:bodyPr/>
                    <a:lstStyle/>
                    <a:p>
                      <a:pPr marL="0" marR="0" algn="ctr">
                        <a:spcBef>
                          <a:spcPts val="0"/>
                        </a:spcBef>
                        <a:spcAft>
                          <a:spcPts val="600"/>
                        </a:spcAft>
                      </a:pPr>
                      <a:r>
                        <a:rPr lang="en-US" sz="2400">
                          <a:effectLst/>
                        </a:rPr>
                        <a:t>2024-2025</a:t>
                      </a:r>
                      <a:endParaRPr lang="en-US" sz="2400" b="1">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$1,487.14</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2299273"/>
                  </a:ext>
                </a:extLst>
              </a:tr>
              <a:tr h="382740">
                <a:tc>
                  <a:txBody>
                    <a:bodyPr/>
                    <a:lstStyle/>
                    <a:p>
                      <a:pPr marL="0" marR="0" algn="ctr">
                        <a:spcBef>
                          <a:spcPts val="0"/>
                        </a:spcBef>
                        <a:spcAft>
                          <a:spcPts val="600"/>
                        </a:spcAft>
                      </a:pPr>
                      <a:r>
                        <a:rPr lang="en-US" sz="2400">
                          <a:effectLst/>
                        </a:rPr>
                        <a:t>2025-2026</a:t>
                      </a:r>
                      <a:endParaRPr lang="en-US" sz="2400" b="1">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$1,516.30</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4260753"/>
                  </a:ext>
                </a:extLst>
              </a:tr>
              <a:tr h="382740">
                <a:tc>
                  <a:txBody>
                    <a:bodyPr/>
                    <a:lstStyle/>
                    <a:p>
                      <a:pPr marL="0" marR="0" algn="ctr">
                        <a:spcBef>
                          <a:spcPts val="0"/>
                        </a:spcBef>
                        <a:spcAft>
                          <a:spcPts val="600"/>
                        </a:spcAft>
                      </a:pPr>
                      <a:r>
                        <a:rPr lang="en-US" sz="2400">
                          <a:effectLst/>
                        </a:rPr>
                        <a:t>2026-2027</a:t>
                      </a:r>
                      <a:endParaRPr lang="en-US" sz="2400" b="1">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600"/>
                        </a:spcAft>
                      </a:pPr>
                      <a:r>
                        <a:rPr lang="en-US" sz="2400" dirty="0">
                          <a:effectLst/>
                        </a:rPr>
                        <a:t>$1,555.24</a:t>
                      </a:r>
                      <a:endParaRPr lang="en-US" sz="2400" b="1" dirty="0">
                        <a:solidFill>
                          <a:srgbClr val="3A3A3A"/>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5254900"/>
                  </a:ext>
                </a:extLst>
              </a:tr>
            </a:tbl>
          </a:graphicData>
        </a:graphic>
      </p:graphicFrame>
      <p:sp>
        <p:nvSpPr>
          <p:cNvPr id="7" name="TextBox 6">
            <a:extLst>
              <a:ext uri="{FF2B5EF4-FFF2-40B4-BE49-F238E27FC236}">
                <a16:creationId xmlns:a16="http://schemas.microsoft.com/office/drawing/2014/main" id="{948BD839-C5E6-2195-B33B-8D142F0EE348}"/>
              </a:ext>
            </a:extLst>
          </p:cNvPr>
          <p:cNvSpPr txBox="1"/>
          <p:nvPr/>
        </p:nvSpPr>
        <p:spPr>
          <a:xfrm>
            <a:off x="8452022" y="2226133"/>
            <a:ext cx="26028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These projections were selected with the use of the Prophet algorithm</a:t>
            </a:r>
          </a:p>
          <a:p>
            <a:pPr marL="285750" indent="-285750">
              <a:buFont typeface="Arial" panose="020B0604020202020204" pitchFamily="34" charset="0"/>
              <a:buChar char="•"/>
            </a:pPr>
            <a:r>
              <a:rPr lang="en-US" dirty="0"/>
              <a:t>Insurance premiums are projected to rise for the next 5 fiscal years.</a:t>
            </a:r>
          </a:p>
        </p:txBody>
      </p:sp>
    </p:spTree>
    <p:extLst>
      <p:ext uri="{BB962C8B-B14F-4D97-AF65-F5344CB8AC3E}">
        <p14:creationId xmlns:p14="http://schemas.microsoft.com/office/powerpoint/2010/main" val="4108290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B65C-DA8C-E41E-279B-5D24575F7C5C}"/>
              </a:ext>
            </a:extLst>
          </p:cNvPr>
          <p:cNvSpPr>
            <a:spLocks noGrp="1"/>
          </p:cNvSpPr>
          <p:nvPr>
            <p:ph type="title"/>
          </p:nvPr>
        </p:nvSpPr>
        <p:spPr>
          <a:xfrm>
            <a:off x="1451579" y="804519"/>
            <a:ext cx="9603275" cy="1049235"/>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CF9A413C-0749-D404-4818-46980E9A8D7F}"/>
              </a:ext>
            </a:extLst>
          </p:cNvPr>
          <p:cNvSpPr>
            <a:spLocks noGrp="1"/>
          </p:cNvSpPr>
          <p:nvPr>
            <p:ph idx="1"/>
          </p:nvPr>
        </p:nvSpPr>
        <p:spPr>
          <a:xfrm>
            <a:off x="1451579" y="2015734"/>
            <a:ext cx="5622284" cy="3450613"/>
          </a:xfrm>
        </p:spPr>
        <p:txBody>
          <a:bodyPr>
            <a:normAutofit/>
          </a:bodyPr>
          <a:lstStyle/>
          <a:p>
            <a:pPr>
              <a:lnSpc>
                <a:spcPct val="110000"/>
              </a:lnSpc>
            </a:pPr>
            <a:r>
              <a:rPr lang="en-US" sz="1100" dirty="0"/>
              <a:t>Akonnor, M. (n.d.). </a:t>
            </a:r>
            <a:r>
              <a:rPr lang="en-US" sz="1100" i="1" dirty="0"/>
              <a:t>MSDS-Portfolio/</a:t>
            </a:r>
            <a:r>
              <a:rPr lang="en-US" sz="1100" i="1" dirty="0" err="1"/>
              <a:t>CapitalCustomClothiers_Database_Project.pdf</a:t>
            </a:r>
            <a:r>
              <a:rPr lang="en-US" sz="1100" i="1" dirty="0"/>
              <a:t> at main · Makonnor1/MSDS-Portfolio</a:t>
            </a:r>
            <a:r>
              <a:rPr lang="en-US" sz="1100" dirty="0"/>
              <a:t>. GitHub. Retrieved August 2, 2022, from </a:t>
            </a:r>
            <a:r>
              <a:rPr lang="en-US" sz="1100" u="sng" dirty="0">
                <a:hlinkClick r:id="rId2"/>
              </a:rPr>
              <a:t>https://github.com/Makonnor1/MSDS-Portfolio/blob/main/CapitalCustomClothiers_Database_Project.pdf</a:t>
            </a:r>
            <a:endParaRPr lang="en-US" sz="1100" dirty="0"/>
          </a:p>
          <a:p>
            <a:pPr>
              <a:lnSpc>
                <a:spcPct val="110000"/>
              </a:lnSpc>
            </a:pPr>
            <a:r>
              <a:rPr lang="en-US" sz="1100" dirty="0"/>
              <a:t>Akonnor, M. (n.d.-b). </a:t>
            </a:r>
            <a:r>
              <a:rPr lang="en-US" sz="1100" i="1" dirty="0"/>
              <a:t>MSDS-Portfolio/InsurTex - Final </a:t>
            </a:r>
            <a:r>
              <a:rPr lang="en-US" sz="1100" i="1" dirty="0" err="1"/>
              <a:t>Project.pdf</a:t>
            </a:r>
            <a:r>
              <a:rPr lang="en-US" sz="1100" i="1" dirty="0"/>
              <a:t> at main · Makonnor1/MSDS-Portfolio</a:t>
            </a:r>
            <a:r>
              <a:rPr lang="en-US" sz="1100" dirty="0"/>
              <a:t>. GitHub. Retrieved August 2, 2022, from https://</a:t>
            </a:r>
            <a:r>
              <a:rPr lang="en-US" sz="1100" dirty="0" err="1"/>
              <a:t>github.com</a:t>
            </a:r>
            <a:r>
              <a:rPr lang="en-US" sz="1100" dirty="0"/>
              <a:t>/Makonnor1/MSDS-Portfolio/blob/main/InsurTex%20-%20Final%20Project.pdf</a:t>
            </a:r>
          </a:p>
          <a:p>
            <a:pPr>
              <a:lnSpc>
                <a:spcPct val="110000"/>
              </a:lnSpc>
            </a:pPr>
            <a:r>
              <a:rPr lang="en-US" sz="1100" dirty="0"/>
              <a:t>Akonnor, M. (n.d.-c). </a:t>
            </a:r>
            <a:r>
              <a:rPr lang="en-US" sz="1100" i="1" dirty="0"/>
              <a:t>MSDS-Portfolio/LA &amp; NYC - A DECADE OF CRIME </a:t>
            </a:r>
            <a:r>
              <a:rPr lang="en-US" sz="1100" i="1" dirty="0" err="1"/>
              <a:t>COMPARISON.pdf</a:t>
            </a:r>
            <a:r>
              <a:rPr lang="en-US" sz="1100" i="1" dirty="0"/>
              <a:t> at main · Makonnor1/MSDS-Portfolio</a:t>
            </a:r>
            <a:r>
              <a:rPr lang="en-US" sz="1100" dirty="0"/>
              <a:t>. GitHub. Retrieved August 2, 2022, from https://</a:t>
            </a:r>
            <a:r>
              <a:rPr lang="en-US" sz="1100" dirty="0" err="1"/>
              <a:t>github.com</a:t>
            </a:r>
            <a:r>
              <a:rPr lang="en-US" sz="1100" dirty="0"/>
              <a:t>/Makonnor1/MSDS-Portfolio/blob/main/LA%20%26%20NYC%20-%20A%20DECADE%20OF%20CRIME%20COMPARISON.pdf</a:t>
            </a:r>
          </a:p>
          <a:p>
            <a:pPr>
              <a:lnSpc>
                <a:spcPct val="110000"/>
              </a:lnSpc>
            </a:pPr>
            <a:endParaRPr lang="en-US" sz="1100" dirty="0"/>
          </a:p>
        </p:txBody>
      </p:sp>
      <p:pic>
        <p:nvPicPr>
          <p:cNvPr id="7" name="Graphic 6" descr="Books">
            <a:extLst>
              <a:ext uri="{FF2B5EF4-FFF2-40B4-BE49-F238E27FC236}">
                <a16:creationId xmlns:a16="http://schemas.microsoft.com/office/drawing/2014/main" id="{504482C1-A84B-EC98-9083-C6ED8590B7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190" y="2015734"/>
            <a:ext cx="3450613" cy="3450613"/>
          </a:xfrm>
          <a:prstGeom prst="rect">
            <a:avLst/>
          </a:prstGeom>
        </p:spPr>
      </p:pic>
    </p:spTree>
    <p:extLst>
      <p:ext uri="{BB962C8B-B14F-4D97-AF65-F5344CB8AC3E}">
        <p14:creationId xmlns:p14="http://schemas.microsoft.com/office/powerpoint/2010/main" val="152549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9" name="Rectangle 2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6B18F55-980E-86BD-CA35-C8978F286FA2}"/>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40" name="Straight Connector 3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B809F4C-D2A6-BB95-BBCB-95E133032B5A}"/>
              </a:ext>
            </a:extLst>
          </p:cNvPr>
          <p:cNvSpPr>
            <a:spLocks noGrp="1"/>
          </p:cNvSpPr>
          <p:nvPr>
            <p:ph idx="1"/>
          </p:nvPr>
        </p:nvSpPr>
        <p:spPr>
          <a:xfrm>
            <a:off x="4976636" y="1193800"/>
            <a:ext cx="6085091" cy="4699000"/>
          </a:xfrm>
        </p:spPr>
        <p:txBody>
          <a:bodyPr anchor="ctr">
            <a:normAutofit/>
          </a:bodyPr>
          <a:lstStyle/>
          <a:p>
            <a:pPr marL="0" indent="0">
              <a:buNone/>
            </a:pPr>
            <a:r>
              <a:rPr lang="en-US" dirty="0"/>
              <a:t>The contents of this portfolio are meant to be indicative of mastery regarding the four pillars of the Applied Data Science program and well as the 7 program objectives. It was a privilege to be taught by stellar educators who have a passion for the discipline. While Data Science is a degree, it is more importantly, a skillset that I will always carry with me from this day forward.  You have my gratitude.</a:t>
            </a:r>
          </a:p>
          <a:p>
            <a:pPr marL="0" indent="0">
              <a:buNone/>
            </a:pPr>
            <a:r>
              <a:rPr lang="en-US" dirty="0"/>
              <a:t>Best,</a:t>
            </a:r>
          </a:p>
          <a:p>
            <a:pPr marL="0" indent="0">
              <a:buNone/>
            </a:pPr>
            <a:r>
              <a:rPr lang="en-US" dirty="0"/>
              <a:t>Marley Akonnor, MSDS </a:t>
            </a:r>
          </a:p>
        </p:txBody>
      </p:sp>
      <p:sp>
        <p:nvSpPr>
          <p:cNvPr id="4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95575106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2119-975B-AD60-1D13-CB5A2254A36C}"/>
              </a:ext>
            </a:extLst>
          </p:cNvPr>
          <p:cNvSpPr>
            <a:spLocks noGrp="1"/>
          </p:cNvSpPr>
          <p:nvPr>
            <p:ph type="title"/>
          </p:nvPr>
        </p:nvSpPr>
        <p:spPr>
          <a:xfrm>
            <a:off x="1451578" y="174324"/>
            <a:ext cx="9603275" cy="1049235"/>
          </a:xfrm>
        </p:spPr>
        <p:txBody>
          <a:bodyPr/>
          <a:lstStyle/>
          <a:p>
            <a:r>
              <a:rPr lang="en-US" dirty="0"/>
              <a:t>Thanks for everything. It’s been a pleasure. </a:t>
            </a:r>
          </a:p>
        </p:txBody>
      </p:sp>
      <p:pic>
        <p:nvPicPr>
          <p:cNvPr id="4" name="Content Placeholder 3">
            <a:extLst>
              <a:ext uri="{FF2B5EF4-FFF2-40B4-BE49-F238E27FC236}">
                <a16:creationId xmlns:a16="http://schemas.microsoft.com/office/drawing/2014/main" id="{9F50D151-7BB4-31DA-6D83-5CA2EB02E9EF}"/>
              </a:ext>
            </a:extLst>
          </p:cNvPr>
          <p:cNvPicPr>
            <a:picLocks noGrp="1" noChangeAspect="1"/>
          </p:cNvPicPr>
          <p:nvPr>
            <p:ph idx="1"/>
          </p:nvPr>
        </p:nvPicPr>
        <p:blipFill>
          <a:blip r:embed="rId2"/>
          <a:stretch>
            <a:fillRect/>
          </a:stretch>
        </p:blipFill>
        <p:spPr>
          <a:xfrm>
            <a:off x="2518479" y="768000"/>
            <a:ext cx="7469472" cy="5321999"/>
          </a:xfrm>
        </p:spPr>
      </p:pic>
    </p:spTree>
    <p:extLst>
      <p:ext uri="{BB962C8B-B14F-4D97-AF65-F5344CB8AC3E}">
        <p14:creationId xmlns:p14="http://schemas.microsoft.com/office/powerpoint/2010/main" val="2668580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Box 5">
            <a:extLst>
              <a:ext uri="{FF2B5EF4-FFF2-40B4-BE49-F238E27FC236}">
                <a16:creationId xmlns:a16="http://schemas.microsoft.com/office/drawing/2014/main" id="{1311A8DB-F0B7-25F1-711E-045D88D8B726}"/>
              </a:ext>
            </a:extLst>
          </p:cNvPr>
          <p:cNvSpPr txBox="1"/>
          <p:nvPr/>
        </p:nvSpPr>
        <p:spPr>
          <a:xfrm>
            <a:off x="812205" y="804519"/>
            <a:ext cx="3241820" cy="443136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0" i="0" kern="1200" cap="all" dirty="0">
                <a:solidFill>
                  <a:schemeClr val="tx1"/>
                </a:solidFill>
                <a:effectLst/>
                <a:latin typeface="+mj-lt"/>
                <a:ea typeface="+mj-ea"/>
                <a:cs typeface="+mj-cs"/>
              </a:rPr>
              <a:t>Program Objectives:</a:t>
            </a:r>
          </a:p>
        </p:txBody>
      </p:sp>
      <p:cxnSp>
        <p:nvCxnSpPr>
          <p:cNvPr id="15" name="Straight Connector 14">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EBB74C-E82B-A0C8-57A3-A11195A6854A}"/>
              </a:ext>
            </a:extLst>
          </p:cNvPr>
          <p:cNvSpPr>
            <a:spLocks noGrp="1"/>
          </p:cNvSpPr>
          <p:nvPr>
            <p:ph idx="1"/>
          </p:nvPr>
        </p:nvSpPr>
        <p:spPr>
          <a:xfrm>
            <a:off x="4637863" y="804520"/>
            <a:ext cx="6102559" cy="4431359"/>
          </a:xfrm>
        </p:spPr>
        <p:txBody>
          <a:bodyPr vert="horz" lIns="91440" tIns="45720" rIns="91440" bIns="45720" rtlCol="0" anchor="ctr">
            <a:normAutofit/>
          </a:bodyPr>
          <a:lstStyle/>
          <a:p>
            <a:pPr lvl="0">
              <a:lnSpc>
                <a:spcPct val="110000"/>
              </a:lnSpc>
            </a:pPr>
            <a:r>
              <a:rPr lang="en-US" sz="1600"/>
              <a:t>Describe a broad overview of the major practice areas in data science</a:t>
            </a:r>
          </a:p>
          <a:p>
            <a:pPr lvl="0">
              <a:lnSpc>
                <a:spcPct val="110000"/>
              </a:lnSpc>
            </a:pPr>
            <a:r>
              <a:rPr lang="en-US" sz="1600"/>
              <a:t>Collect and organize data</a:t>
            </a:r>
          </a:p>
          <a:p>
            <a:pPr lvl="0">
              <a:lnSpc>
                <a:spcPct val="110000"/>
              </a:lnSpc>
            </a:pPr>
            <a:r>
              <a:rPr lang="en-US" sz="1600"/>
              <a:t>Identify patterns in data via visualization, statistical analysis, and data mining</a:t>
            </a:r>
          </a:p>
          <a:p>
            <a:pPr lvl="0">
              <a:lnSpc>
                <a:spcPct val="110000"/>
              </a:lnSpc>
            </a:pPr>
            <a:r>
              <a:rPr lang="en-US" sz="1600"/>
              <a:t>Develop alternative strategies based on the data</a:t>
            </a:r>
          </a:p>
          <a:p>
            <a:pPr lvl="0">
              <a:lnSpc>
                <a:spcPct val="110000"/>
              </a:lnSpc>
            </a:pPr>
            <a:r>
              <a:rPr lang="en-US" sz="1600"/>
              <a:t>Develop a plan of action to implement the business decisions derived from the analyses</a:t>
            </a:r>
          </a:p>
          <a:p>
            <a:pPr lvl="0">
              <a:lnSpc>
                <a:spcPct val="110000"/>
              </a:lnSpc>
            </a:pPr>
            <a:r>
              <a:rPr lang="en-US" sz="1600"/>
              <a:t>Demonstrate communication skills regarding data and its analysis for managers, IT professionals, programmers, statisticians, and other relevant professionals in their organization</a:t>
            </a:r>
          </a:p>
          <a:p>
            <a:pPr lvl="0">
              <a:lnSpc>
                <a:spcPct val="110000"/>
              </a:lnSpc>
            </a:pPr>
            <a:r>
              <a:rPr lang="en-US" sz="1600"/>
              <a:t>Synthesize the ethical dimensions of data science practice (e.g., privacy).</a:t>
            </a:r>
          </a:p>
          <a:p>
            <a:pPr>
              <a:lnSpc>
                <a:spcPct val="110000"/>
              </a:lnSpc>
            </a:pPr>
            <a:endParaRPr lang="en-US" sz="1600"/>
          </a:p>
        </p:txBody>
      </p:sp>
      <p:pic>
        <p:nvPicPr>
          <p:cNvPr id="17" name="Picture 16">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17944375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1CC373-E818-B4AC-3FAE-2081F6063B8E}"/>
              </a:ext>
            </a:extLst>
          </p:cNvPr>
          <p:cNvPicPr>
            <a:picLocks noChangeAspect="1"/>
          </p:cNvPicPr>
          <p:nvPr/>
        </p:nvPicPr>
        <p:blipFill rotWithShape="1">
          <a:blip r:embed="rId2"/>
          <a:srcRect t="1411" r="17174" b="7680"/>
          <a:stretch/>
        </p:blipFill>
        <p:spPr>
          <a:xfrm>
            <a:off x="0" y="0"/>
            <a:ext cx="12192000" cy="6858162"/>
          </a:xfrm>
          <a:prstGeom prst="rect">
            <a:avLst/>
          </a:prstGeom>
        </p:spPr>
      </p:pic>
      <p:sp>
        <p:nvSpPr>
          <p:cNvPr id="11" name="Rectangle 10">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4C406-1E6E-A860-16E5-D3D6C64D0CCF}"/>
              </a:ext>
            </a:extLst>
          </p:cNvPr>
          <p:cNvSpPr>
            <a:spLocks noGrp="1"/>
          </p:cNvSpPr>
          <p:nvPr>
            <p:ph type="title"/>
          </p:nvPr>
        </p:nvSpPr>
        <p:spPr>
          <a:xfrm>
            <a:off x="1304017" y="804520"/>
            <a:ext cx="6815731" cy="1049235"/>
          </a:xfrm>
        </p:spPr>
        <p:txBody>
          <a:bodyPr>
            <a:normAutofit fontScale="90000"/>
          </a:bodyPr>
          <a:lstStyle/>
          <a:p>
            <a:r>
              <a:rPr lang="en-US" dirty="0">
                <a:solidFill>
                  <a:srgbClr val="FFFFFE"/>
                </a:solidFill>
              </a:rPr>
              <a:t>IST 659: Database Administration Concepts &amp; Database Management</a:t>
            </a:r>
          </a:p>
        </p:txBody>
      </p:sp>
      <p:cxnSp>
        <p:nvCxnSpPr>
          <p:cNvPr id="13" name="Straight Connector 12">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3E46D3"/>
            </a:solidFill>
          </a:ln>
        </p:spPr>
        <p:style>
          <a:lnRef idx="3">
            <a:schemeClr val="accent1"/>
          </a:lnRef>
          <a:fillRef idx="0">
            <a:schemeClr val="accent1"/>
          </a:fillRef>
          <a:effectRef idx="2">
            <a:schemeClr val="accent1"/>
          </a:effectRef>
          <a:fontRef idx="minor">
            <a:schemeClr val="tx1"/>
          </a:fontRef>
        </p:style>
      </p:cxnSp>
      <p:sp>
        <p:nvSpPr>
          <p:cNvPr id="8" name="Content Placeholder 7">
            <a:extLst>
              <a:ext uri="{FF2B5EF4-FFF2-40B4-BE49-F238E27FC236}">
                <a16:creationId xmlns:a16="http://schemas.microsoft.com/office/drawing/2014/main" id="{2332ADF1-E77C-11D2-29C7-8DB627EA010B}"/>
              </a:ext>
            </a:extLst>
          </p:cNvPr>
          <p:cNvSpPr>
            <a:spLocks noGrp="1"/>
          </p:cNvSpPr>
          <p:nvPr>
            <p:ph idx="1"/>
          </p:nvPr>
        </p:nvSpPr>
        <p:spPr>
          <a:xfrm>
            <a:off x="1304017" y="2015733"/>
            <a:ext cx="6815731" cy="4021267"/>
          </a:xfrm>
        </p:spPr>
        <p:txBody>
          <a:bodyPr>
            <a:normAutofit/>
          </a:bodyPr>
          <a:lstStyle/>
          <a:p>
            <a:pPr marL="0" indent="0">
              <a:buClr>
                <a:srgbClr val="3E46D3"/>
              </a:buClr>
              <a:buNone/>
            </a:pPr>
            <a:r>
              <a:rPr lang="en-US" dirty="0">
                <a:solidFill>
                  <a:srgbClr val="FFFFFE"/>
                </a:solidFill>
              </a:rPr>
              <a:t>Deliverable: </a:t>
            </a:r>
          </a:p>
          <a:p>
            <a:pPr>
              <a:buClr>
                <a:srgbClr val="3E46D3"/>
              </a:buClr>
            </a:pPr>
            <a:r>
              <a:rPr lang="en-US" dirty="0">
                <a:solidFill>
                  <a:schemeClr val="bg1"/>
                </a:solidFill>
              </a:rPr>
              <a:t>The deliverable for this course consisted of two parts ultimately meant to culminate in the design and implementation of a database with the ability to solve a data management issue </a:t>
            </a:r>
          </a:p>
        </p:txBody>
      </p:sp>
    </p:spTree>
    <p:extLst>
      <p:ext uri="{BB962C8B-B14F-4D97-AF65-F5344CB8AC3E}">
        <p14:creationId xmlns:p14="http://schemas.microsoft.com/office/powerpoint/2010/main" val="149326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E981-F250-37CE-2F13-22192D011698}"/>
              </a:ext>
            </a:extLst>
          </p:cNvPr>
          <p:cNvSpPr>
            <a:spLocks noGrp="1"/>
          </p:cNvSpPr>
          <p:nvPr>
            <p:ph type="title"/>
          </p:nvPr>
        </p:nvSpPr>
        <p:spPr>
          <a:xfrm>
            <a:off x="1451579" y="543697"/>
            <a:ext cx="3515837" cy="1310057"/>
          </a:xfrm>
        </p:spPr>
        <p:txBody>
          <a:bodyPr/>
          <a:lstStyle/>
          <a:p>
            <a:r>
              <a:rPr lang="en-US" dirty="0"/>
              <a:t>Consult with Stakeholders:</a:t>
            </a:r>
          </a:p>
        </p:txBody>
      </p:sp>
      <p:sp>
        <p:nvSpPr>
          <p:cNvPr id="3" name="Content Placeholder 2">
            <a:extLst>
              <a:ext uri="{FF2B5EF4-FFF2-40B4-BE49-F238E27FC236}">
                <a16:creationId xmlns:a16="http://schemas.microsoft.com/office/drawing/2014/main" id="{4F614CD4-08F6-0F57-1E25-C9CA25BC1BE8}"/>
              </a:ext>
            </a:extLst>
          </p:cNvPr>
          <p:cNvSpPr>
            <a:spLocks noGrp="1"/>
          </p:cNvSpPr>
          <p:nvPr>
            <p:ph idx="1"/>
          </p:nvPr>
        </p:nvSpPr>
        <p:spPr>
          <a:xfrm>
            <a:off x="1451579" y="2015732"/>
            <a:ext cx="4924507" cy="3450613"/>
          </a:xfrm>
        </p:spPr>
        <p:txBody>
          <a:bodyPr/>
          <a:lstStyle/>
          <a:p>
            <a:pPr marL="0" indent="0">
              <a:buNone/>
            </a:pPr>
            <a:r>
              <a:rPr lang="en-US" dirty="0"/>
              <a:t>Data Collection </a:t>
            </a:r>
          </a:p>
          <a:p>
            <a:r>
              <a:rPr lang="en-US" dirty="0"/>
              <a:t>Establish Business Rules</a:t>
            </a:r>
          </a:p>
          <a:p>
            <a:r>
              <a:rPr lang="en-US" dirty="0"/>
              <a:t>Establish Business Vernacular</a:t>
            </a:r>
          </a:p>
          <a:p>
            <a:r>
              <a:rPr lang="en-US" dirty="0"/>
              <a:t>Mockaroo used for ethical reasons</a:t>
            </a:r>
          </a:p>
        </p:txBody>
      </p:sp>
      <p:pic>
        <p:nvPicPr>
          <p:cNvPr id="5" name="Picture 4" descr="Text, letter&#10;&#10;Description automatically generated">
            <a:extLst>
              <a:ext uri="{FF2B5EF4-FFF2-40B4-BE49-F238E27FC236}">
                <a16:creationId xmlns:a16="http://schemas.microsoft.com/office/drawing/2014/main" id="{49D6671B-45CC-AEBD-2BAB-A7035915D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709" y="134559"/>
            <a:ext cx="4750221" cy="5835869"/>
          </a:xfrm>
          <a:prstGeom prst="rect">
            <a:avLst/>
          </a:prstGeom>
        </p:spPr>
      </p:pic>
    </p:spTree>
    <p:extLst>
      <p:ext uri="{BB962C8B-B14F-4D97-AF65-F5344CB8AC3E}">
        <p14:creationId xmlns:p14="http://schemas.microsoft.com/office/powerpoint/2010/main" val="258938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C4B91B8-FB1C-8C36-2EB9-D5D72C70BA90}"/>
              </a:ext>
            </a:extLst>
          </p:cNvPr>
          <p:cNvPicPr>
            <a:picLocks noChangeAspect="1"/>
          </p:cNvPicPr>
          <p:nvPr/>
        </p:nvPicPr>
        <p:blipFill rotWithShape="1">
          <a:blip r:embed="rId2">
            <a:alphaModFix amt="50000"/>
          </a:blip>
          <a:srcRect l="435" r="8011" b="-1"/>
          <a:stretch/>
        </p:blipFill>
        <p:spPr>
          <a:xfrm>
            <a:off x="305" y="10"/>
            <a:ext cx="12191695" cy="6857990"/>
          </a:xfrm>
          <a:prstGeom prst="rect">
            <a:avLst/>
          </a:prstGeom>
        </p:spPr>
      </p:pic>
      <p:sp>
        <p:nvSpPr>
          <p:cNvPr id="30"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2"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4" name="Rectangle 33">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44D755B-7951-B1EB-2AE8-2D3C7D7C9674}"/>
              </a:ext>
            </a:extLst>
          </p:cNvPr>
          <p:cNvSpPr>
            <a:spLocks noGrp="1"/>
          </p:cNvSpPr>
          <p:nvPr>
            <p:ph type="title"/>
          </p:nvPr>
        </p:nvSpPr>
        <p:spPr>
          <a:xfrm>
            <a:off x="1130271" y="1193800"/>
            <a:ext cx="3193050" cy="4699000"/>
          </a:xfrm>
        </p:spPr>
        <p:txBody>
          <a:bodyPr anchor="ctr">
            <a:normAutofit/>
          </a:bodyPr>
          <a:lstStyle/>
          <a:p>
            <a:r>
              <a:rPr lang="en-US" dirty="0"/>
              <a:t>Business Questions:</a:t>
            </a:r>
          </a:p>
        </p:txBody>
      </p:sp>
      <p:cxnSp>
        <p:nvCxnSpPr>
          <p:cNvPr id="36" name="Straight Connector 35">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94EAAA68-AD45-367B-A8D3-13035F51B801}"/>
              </a:ext>
            </a:extLst>
          </p:cNvPr>
          <p:cNvSpPr>
            <a:spLocks noGrp="1"/>
          </p:cNvSpPr>
          <p:nvPr>
            <p:ph idx="1"/>
          </p:nvPr>
        </p:nvSpPr>
        <p:spPr>
          <a:xfrm>
            <a:off x="4976636" y="1193800"/>
            <a:ext cx="6085091" cy="4699000"/>
          </a:xfrm>
        </p:spPr>
        <p:txBody>
          <a:bodyPr anchor="ctr">
            <a:normAutofit/>
          </a:bodyPr>
          <a:lstStyle/>
          <a:p>
            <a:r>
              <a:rPr lang="en-US" dirty="0"/>
              <a:t>What is the most purchased piece of custom attire?</a:t>
            </a:r>
          </a:p>
          <a:p>
            <a:r>
              <a:rPr lang="en-US" dirty="0"/>
              <a:t>How many weddings are done annually?</a:t>
            </a:r>
          </a:p>
          <a:p>
            <a:r>
              <a:rPr lang="en-US" dirty="0"/>
              <a:t>What types of alterations are done the most?</a:t>
            </a:r>
          </a:p>
          <a:p>
            <a:r>
              <a:rPr lang="en-US" dirty="0"/>
              <a:t>How many made to measure shirts are done annually?</a:t>
            </a:r>
          </a:p>
        </p:txBody>
      </p:sp>
      <p:sp>
        <p:nvSpPr>
          <p:cNvPr id="38"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28737860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B5EE-AA4E-34A8-B073-5F721E6CD7BA}"/>
              </a:ext>
            </a:extLst>
          </p:cNvPr>
          <p:cNvSpPr>
            <a:spLocks noGrp="1"/>
          </p:cNvSpPr>
          <p:nvPr>
            <p:ph type="title"/>
          </p:nvPr>
        </p:nvSpPr>
        <p:spPr/>
        <p:txBody>
          <a:bodyPr/>
          <a:lstStyle/>
          <a:p>
            <a:r>
              <a:rPr lang="en-US" dirty="0"/>
              <a:t>Conceptual Model to Fully Normalized:</a:t>
            </a:r>
          </a:p>
        </p:txBody>
      </p:sp>
      <p:pic>
        <p:nvPicPr>
          <p:cNvPr id="4" name="Content Placeholder 3" descr="Diagram&#10;&#10;Description automatically generated">
            <a:extLst>
              <a:ext uri="{FF2B5EF4-FFF2-40B4-BE49-F238E27FC236}">
                <a16:creationId xmlns:a16="http://schemas.microsoft.com/office/drawing/2014/main" id="{4C672C37-C7C3-E1A9-669C-A4AB1D905A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549" y="2077909"/>
            <a:ext cx="3340581" cy="3449638"/>
          </a:xfrm>
          <a:prstGeom prst="rect">
            <a:avLst/>
          </a:prstGeom>
        </p:spPr>
      </p:pic>
      <p:pic>
        <p:nvPicPr>
          <p:cNvPr id="5" name="Picture 4">
            <a:extLst>
              <a:ext uri="{FF2B5EF4-FFF2-40B4-BE49-F238E27FC236}">
                <a16:creationId xmlns:a16="http://schemas.microsoft.com/office/drawing/2014/main" id="{5342C443-C991-FD85-2BDA-659F56A33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282" y="2077909"/>
            <a:ext cx="3315947" cy="3191574"/>
          </a:xfrm>
          <a:prstGeom prst="rect">
            <a:avLst/>
          </a:prstGeom>
        </p:spPr>
      </p:pic>
      <p:pic>
        <p:nvPicPr>
          <p:cNvPr id="6" name="Picture 5" descr="Diagram&#10;&#10;Description automatically generated">
            <a:extLst>
              <a:ext uri="{FF2B5EF4-FFF2-40B4-BE49-F238E27FC236}">
                <a16:creationId xmlns:a16="http://schemas.microsoft.com/office/drawing/2014/main" id="{2B1E6041-ED10-151F-2FC1-1441F33E3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9656" y="2077909"/>
            <a:ext cx="4086584" cy="2926338"/>
          </a:xfrm>
          <a:prstGeom prst="rect">
            <a:avLst/>
          </a:prstGeom>
        </p:spPr>
      </p:pic>
    </p:spTree>
    <p:extLst>
      <p:ext uri="{BB962C8B-B14F-4D97-AF65-F5344CB8AC3E}">
        <p14:creationId xmlns:p14="http://schemas.microsoft.com/office/powerpoint/2010/main" val="3195740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8011AB3-F298-489B-9CDC-E4D0C6BF7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B644495-DD06-45AD-AA80-247F03A33D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B096B18-DDCF-D566-4D89-94E05C9D597B}"/>
              </a:ext>
            </a:extLst>
          </p:cNvPr>
          <p:cNvSpPr>
            <a:spLocks noGrp="1"/>
          </p:cNvSpPr>
          <p:nvPr>
            <p:ph type="title"/>
          </p:nvPr>
        </p:nvSpPr>
        <p:spPr>
          <a:xfrm>
            <a:off x="656623" y="804520"/>
            <a:ext cx="2830940" cy="1049235"/>
          </a:xfrm>
        </p:spPr>
        <p:txBody>
          <a:bodyPr>
            <a:normAutofit/>
          </a:bodyPr>
          <a:lstStyle/>
          <a:p>
            <a:r>
              <a:rPr lang="en-US" dirty="0"/>
              <a:t>Final Product:</a:t>
            </a:r>
          </a:p>
        </p:txBody>
      </p:sp>
      <p:sp>
        <p:nvSpPr>
          <p:cNvPr id="17" name="Rectangle 16">
            <a:extLst>
              <a:ext uri="{FF2B5EF4-FFF2-40B4-BE49-F238E27FC236}">
                <a16:creationId xmlns:a16="http://schemas.microsoft.com/office/drawing/2014/main" id="{97ECE6F9-C5A2-4F4F-960C-6971D0612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Content Placeholder 9">
            <a:extLst>
              <a:ext uri="{FF2B5EF4-FFF2-40B4-BE49-F238E27FC236}">
                <a16:creationId xmlns:a16="http://schemas.microsoft.com/office/drawing/2014/main" id="{949BCE66-9282-7A86-1DAA-1DBB172ED086}"/>
              </a:ext>
            </a:extLst>
          </p:cNvPr>
          <p:cNvSpPr>
            <a:spLocks noGrp="1"/>
          </p:cNvSpPr>
          <p:nvPr>
            <p:ph idx="1"/>
          </p:nvPr>
        </p:nvSpPr>
        <p:spPr>
          <a:xfrm>
            <a:off x="656624" y="2015732"/>
            <a:ext cx="2828026" cy="3287567"/>
          </a:xfrm>
        </p:spPr>
        <p:txBody>
          <a:bodyPr>
            <a:normAutofit/>
          </a:bodyPr>
          <a:lstStyle/>
          <a:p>
            <a:r>
              <a:rPr lang="en-US" dirty="0"/>
              <a:t>Fully normalized and function database</a:t>
            </a:r>
          </a:p>
          <a:p>
            <a:r>
              <a:rPr lang="en-US" dirty="0"/>
              <a:t>Views were created for the most commonly run queries for ease of use</a:t>
            </a:r>
          </a:p>
          <a:p>
            <a:r>
              <a:rPr lang="en-US" dirty="0"/>
              <a:t>Abstract away need to SQL skillet with a GUI</a:t>
            </a:r>
          </a:p>
        </p:txBody>
      </p:sp>
      <p:grpSp>
        <p:nvGrpSpPr>
          <p:cNvPr id="19" name="Group 18">
            <a:extLst>
              <a:ext uri="{FF2B5EF4-FFF2-40B4-BE49-F238E27FC236}">
                <a16:creationId xmlns:a16="http://schemas.microsoft.com/office/drawing/2014/main" id="{2816CFF4-7965-45A1-8E21-056F9AE41A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20" name="Rectangle 19">
              <a:extLst>
                <a:ext uri="{FF2B5EF4-FFF2-40B4-BE49-F238E27FC236}">
                  <a16:creationId xmlns:a16="http://schemas.microsoft.com/office/drawing/2014/main" id="{4D532C27-BB17-4043-95BB-B193D9175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F36FCA3-855B-4C42-871A-CE32957E6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105ED54-B9E7-4A77-A906-6931E7BC1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871" y="977099"/>
            <a:ext cx="6613984"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2983DC8D-08E3-948A-289C-F3DA2FE81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683" y="1422802"/>
            <a:ext cx="3880765" cy="3258657"/>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B0BA27B0-B5F9-0896-CF04-787266D53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686" y="1268720"/>
            <a:ext cx="2251790" cy="1553735"/>
          </a:xfrm>
          <a:prstGeom prst="rect">
            <a:avLst/>
          </a:prstGeom>
        </p:spPr>
      </p:pic>
      <p:pic>
        <p:nvPicPr>
          <p:cNvPr id="5" name="Content Placeholder 4" descr="Graphical user interface, text, application&#10;&#10;Description automatically generated">
            <a:extLst>
              <a:ext uri="{FF2B5EF4-FFF2-40B4-BE49-F238E27FC236}">
                <a16:creationId xmlns:a16="http://schemas.microsoft.com/office/drawing/2014/main" id="{D4EC2A7A-1E1A-CE4E-8BED-1D82E4F6A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0174" y="3213937"/>
            <a:ext cx="2255303" cy="1685838"/>
          </a:xfrm>
          <a:prstGeom prst="rect">
            <a:avLst/>
          </a:prstGeom>
        </p:spPr>
      </p:pic>
      <p:pic>
        <p:nvPicPr>
          <p:cNvPr id="25" name="Picture 24">
            <a:extLst>
              <a:ext uri="{FF2B5EF4-FFF2-40B4-BE49-F238E27FC236}">
                <a16:creationId xmlns:a16="http://schemas.microsoft.com/office/drawing/2014/main" id="{84ACBFAF-EDCF-4F5A-9E73-1D74270EF5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26">
            <a:extLst>
              <a:ext uri="{FF2B5EF4-FFF2-40B4-BE49-F238E27FC236}">
                <a16:creationId xmlns:a16="http://schemas.microsoft.com/office/drawing/2014/main" id="{BA5E64BC-15F3-4902-B20F-A77B48A006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01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descr="A hand holding a tablet&#10;&#10;Description automatically generated with low confidence">
            <a:extLst>
              <a:ext uri="{FF2B5EF4-FFF2-40B4-BE49-F238E27FC236}">
                <a16:creationId xmlns:a16="http://schemas.microsoft.com/office/drawing/2014/main" id="{549B1A02-ED09-0926-AA78-1B2CB8817E77}"/>
              </a:ext>
            </a:extLst>
          </p:cNvPr>
          <p:cNvPicPr>
            <a:picLocks noChangeAspect="1"/>
          </p:cNvPicPr>
          <p:nvPr/>
        </p:nvPicPr>
        <p:blipFill rotWithShape="1">
          <a:blip r:embed="rId2"/>
          <a:srcRect t="9091" r="9093"/>
          <a:stretch/>
        </p:blipFill>
        <p:spPr>
          <a:xfrm>
            <a:off x="2" y="10"/>
            <a:ext cx="12191695" cy="6857990"/>
          </a:xfrm>
          <a:prstGeom prst="rect">
            <a:avLst/>
          </a:prstGeom>
        </p:spPr>
      </p:pic>
      <p:sp>
        <p:nvSpPr>
          <p:cNvPr id="11" name="Rectangle 10">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D03C9-75A8-1D27-9253-86DA090AF7A0}"/>
              </a:ext>
            </a:extLst>
          </p:cNvPr>
          <p:cNvSpPr>
            <a:spLocks noGrp="1"/>
          </p:cNvSpPr>
          <p:nvPr>
            <p:ph type="title"/>
          </p:nvPr>
        </p:nvSpPr>
        <p:spPr>
          <a:xfrm>
            <a:off x="1304017" y="804520"/>
            <a:ext cx="6815731" cy="1211213"/>
          </a:xfrm>
        </p:spPr>
        <p:txBody>
          <a:bodyPr>
            <a:normAutofit fontScale="90000"/>
          </a:bodyPr>
          <a:lstStyle/>
          <a:p>
            <a:r>
              <a:rPr lang="en-US" dirty="0">
                <a:solidFill>
                  <a:schemeClr val="bg1"/>
                </a:solidFill>
              </a:rPr>
              <a:t>IST 652: Scripting for Data Analysis</a:t>
            </a:r>
            <a:br>
              <a:rPr lang="en-US" dirty="0">
                <a:solidFill>
                  <a:schemeClr val="bg1"/>
                </a:solidFill>
              </a:rPr>
            </a:br>
            <a:br>
              <a:rPr lang="en-US" dirty="0">
                <a:solidFill>
                  <a:schemeClr val="bg1"/>
                </a:solidFill>
              </a:rPr>
            </a:br>
            <a:endParaRPr lang="en-US" dirty="0">
              <a:solidFill>
                <a:schemeClr val="bg1"/>
              </a:solidFill>
            </a:endParaRPr>
          </a:p>
        </p:txBody>
      </p:sp>
      <p:cxnSp>
        <p:nvCxnSpPr>
          <p:cNvPr id="13" name="Straight Connector 12">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EA4A22"/>
            </a:solidFill>
          </a:ln>
        </p:spPr>
        <p:style>
          <a:lnRef idx="3">
            <a:schemeClr val="accent1"/>
          </a:lnRef>
          <a:fillRef idx="0">
            <a:schemeClr val="accent1"/>
          </a:fillRef>
          <a:effectRef idx="2">
            <a:schemeClr val="accent1"/>
          </a:effectRef>
          <a:fontRef idx="minor">
            <a:schemeClr val="tx1"/>
          </a:fontRef>
        </p:style>
      </p:cxnSp>
      <p:sp>
        <p:nvSpPr>
          <p:cNvPr id="8" name="Content Placeholder 7">
            <a:extLst>
              <a:ext uri="{FF2B5EF4-FFF2-40B4-BE49-F238E27FC236}">
                <a16:creationId xmlns:a16="http://schemas.microsoft.com/office/drawing/2014/main" id="{337AD050-DD43-4A47-50F6-8B2EEB616010}"/>
              </a:ext>
            </a:extLst>
          </p:cNvPr>
          <p:cNvSpPr>
            <a:spLocks noGrp="1"/>
          </p:cNvSpPr>
          <p:nvPr>
            <p:ph idx="1"/>
          </p:nvPr>
        </p:nvSpPr>
        <p:spPr>
          <a:xfrm>
            <a:off x="1304017" y="2015733"/>
            <a:ext cx="6815731" cy="4021267"/>
          </a:xfrm>
        </p:spPr>
        <p:txBody>
          <a:bodyPr>
            <a:normAutofit/>
          </a:bodyPr>
          <a:lstStyle/>
          <a:p>
            <a:pPr marL="0" indent="0">
              <a:buClr>
                <a:srgbClr val="EA4A22"/>
              </a:buClr>
              <a:buNone/>
            </a:pPr>
            <a:r>
              <a:rPr lang="en-US" dirty="0">
                <a:solidFill>
                  <a:srgbClr val="FFFFFE"/>
                </a:solidFill>
              </a:rPr>
              <a:t>Deliverable:</a:t>
            </a:r>
          </a:p>
          <a:p>
            <a:pPr>
              <a:buClr>
                <a:srgbClr val="EA4A22"/>
              </a:buClr>
            </a:pPr>
            <a:r>
              <a:rPr lang="en-US" dirty="0">
                <a:solidFill>
                  <a:schemeClr val="bg1"/>
                </a:solidFill>
              </a:rPr>
              <a:t>The deliverable, “LA &amp; NYC, A Decade of Crime Comparison”, executed on the outlined objectives by conducting a crime analysis of New York and Los Angeles from disparate data sets and included a sentiment analysis from Twitter using API calls:</a:t>
            </a:r>
          </a:p>
          <a:p>
            <a:pPr>
              <a:buClr>
                <a:srgbClr val="EA4A22"/>
              </a:buClr>
            </a:pPr>
            <a:endParaRPr lang="en-US" dirty="0">
              <a:solidFill>
                <a:srgbClr val="FFFFFE"/>
              </a:solidFill>
            </a:endParaRPr>
          </a:p>
        </p:txBody>
      </p:sp>
    </p:spTree>
    <p:extLst>
      <p:ext uri="{BB962C8B-B14F-4D97-AF65-F5344CB8AC3E}">
        <p14:creationId xmlns:p14="http://schemas.microsoft.com/office/powerpoint/2010/main" val="26374729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{D7DB250F-6ACF-EE4C-89F4-72EFBA59B328}tf10001119</Template>
  <TotalTime>2038</TotalTime>
  <Words>1554</Words>
  <Application>Microsoft Macintosh PowerPoint</Application>
  <PresentationFormat>Widescreen</PresentationFormat>
  <Paragraphs>134</Paragraphs>
  <Slides>24</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vt:lpstr>
      <vt:lpstr>Gill Sans MT</vt:lpstr>
      <vt:lpstr>Gallery</vt:lpstr>
      <vt:lpstr>Master of Applied Data Science: Portfolio Milestone</vt:lpstr>
      <vt:lpstr>Selected Coursework:</vt:lpstr>
      <vt:lpstr>PowerPoint Presentation</vt:lpstr>
      <vt:lpstr>IST 659: Database Administration Concepts &amp; Database Management</vt:lpstr>
      <vt:lpstr>Consult with Stakeholders:</vt:lpstr>
      <vt:lpstr>Business Questions:</vt:lpstr>
      <vt:lpstr>Conceptual Model to Fully Normalized:</vt:lpstr>
      <vt:lpstr>Final Product:</vt:lpstr>
      <vt:lpstr>IST 652: Scripting for Data Analysis  </vt:lpstr>
      <vt:lpstr>Data Collection:</vt:lpstr>
      <vt:lpstr>Research Questions: </vt:lpstr>
      <vt:lpstr>Question 1: When was crime most prevalent in both cities? </vt:lpstr>
      <vt:lpstr>Question 2: What were the top 10 most common crimes across both cities? </vt:lpstr>
      <vt:lpstr>Question 3: When did crime in LA peak? </vt:lpstr>
      <vt:lpstr>Question 4: What was the most common crime in LA in 2014? </vt:lpstr>
      <vt:lpstr>Question 5: Crime, specifically burglary, was at its highest in 2017. What was the conversation on Twitter like during 2017 in LA regarding burglary?  </vt:lpstr>
      <vt:lpstr>IST 718: Big Data Analytics </vt:lpstr>
      <vt:lpstr>Data Sources:</vt:lpstr>
      <vt:lpstr>Observation:</vt:lpstr>
      <vt:lpstr>Insurance Projections:</vt:lpstr>
      <vt:lpstr>Insurtex Recommendations:</vt:lpstr>
      <vt:lpstr>References:</vt:lpstr>
      <vt:lpstr>Conclusion:</vt:lpstr>
      <vt:lpstr>Thanks for everything. It’s been a pleasure.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Applied Data Science: Portfolio Milestone</dc:title>
  <dc:creator>Marley Akonnor</dc:creator>
  <cp:lastModifiedBy>Marley Akonnor</cp:lastModifiedBy>
  <cp:revision>7</cp:revision>
  <dcterms:created xsi:type="dcterms:W3CDTF">2022-09-09T12:20:38Z</dcterms:created>
  <dcterms:modified xsi:type="dcterms:W3CDTF">2022-09-10T22:18:40Z</dcterms:modified>
</cp:coreProperties>
</file>